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4501" r:id="rId1"/>
  </p:sldMasterIdLst>
  <p:notesMasterIdLst>
    <p:notesMasterId r:id="rId23"/>
  </p:notesMasterIdLst>
  <p:handoutMasterIdLst>
    <p:handoutMasterId r:id="rId24"/>
  </p:handoutMasterIdLst>
  <p:sldIdLst>
    <p:sldId id="263" r:id="rId2"/>
    <p:sldId id="265" r:id="rId3"/>
    <p:sldId id="293" r:id="rId4"/>
    <p:sldId id="297" r:id="rId5"/>
    <p:sldId id="269" r:id="rId6"/>
    <p:sldId id="272" r:id="rId7"/>
    <p:sldId id="277" r:id="rId8"/>
    <p:sldId id="294" r:id="rId9"/>
    <p:sldId id="295" r:id="rId10"/>
    <p:sldId id="281" r:id="rId11"/>
    <p:sldId id="296" r:id="rId12"/>
    <p:sldId id="285" r:id="rId13"/>
    <p:sldId id="288" r:id="rId14"/>
    <p:sldId id="290" r:id="rId15"/>
    <p:sldId id="291" r:id="rId16"/>
    <p:sldId id="298" r:id="rId17"/>
    <p:sldId id="299" r:id="rId18"/>
    <p:sldId id="300" r:id="rId19"/>
    <p:sldId id="301" r:id="rId20"/>
    <p:sldId id="302" r:id="rId21"/>
    <p:sldId id="303" r:id="rId22"/>
  </p:sldIdLst>
  <p:sldSz cx="9144000" cy="6858000" type="screen4x3"/>
  <p:notesSz cx="6858000" cy="9144000"/>
  <p:custDataLst>
    <p:tags r:id="rId25"/>
  </p:custDataLst>
  <p:defaultTextStyle>
    <a:defPPr>
      <a:defRPr lang="en-US"/>
    </a:defPPr>
    <a:lvl1pPr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Tahoma" panose="020B060403050404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Tahoma" panose="020B060403050404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Tahoma" panose="020B060403050404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Tahoma" panose="020B0604030504040204" pitchFamily="34" charset="0"/>
        <a:ea typeface="MS PGothic" panose="020B0600070205080204" pitchFamily="34" charset="-128"/>
        <a:cs typeface="+mn-cs"/>
      </a:defRPr>
    </a:lvl9pPr>
  </p:defaultTextStyle>
  <p:extLst>
    <p:ext uri="{521415D9-36F7-43E2-AB2F-B90AF26B5E84}">
      <p14:sectionLst xmlns:p14="http://schemas.microsoft.com/office/powerpoint/2010/main">
        <p14:section name="Main Content" id="{D82A78D5-6E57-46A4-BD48-F04D207C8286}">
          <p14:sldIdLst>
            <p14:sldId id="263"/>
            <p14:sldId id="265"/>
            <p14:sldId id="293"/>
            <p14:sldId id="297"/>
            <p14:sldId id="269"/>
            <p14:sldId id="272"/>
            <p14:sldId id="277"/>
            <p14:sldId id="294"/>
            <p14:sldId id="295"/>
            <p14:sldId id="281"/>
            <p14:sldId id="296"/>
            <p14:sldId id="285"/>
            <p14:sldId id="288"/>
            <p14:sldId id="290"/>
            <p14:sldId id="291"/>
            <p14:sldId id="298"/>
          </p14:sldIdLst>
        </p14:section>
        <p14:section name="Appendix: Image Descriptions for Unsighted Students" id="{33AEDB3B-8698-46CA-8FD3-A6B1109DB660}">
          <p14:sldIdLst>
            <p14:sldId id="299"/>
            <p14:sldId id="300"/>
            <p14:sldId id="301"/>
            <p14:sldId id="302"/>
            <p14:sldId id="30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7AB7"/>
    <a:srgbClr val="2B7191"/>
    <a:srgbClr val="125F9A"/>
    <a:srgbClr val="0000FF"/>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4381" autoAdjust="0"/>
    <p:restoredTop sz="45173" autoAdjust="0"/>
  </p:normalViewPr>
  <p:slideViewPr>
    <p:cSldViewPr>
      <p:cViewPr varScale="1">
        <p:scale>
          <a:sx n="41" d="100"/>
          <a:sy n="41" d="100"/>
        </p:scale>
        <p:origin x="403" y="2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45" d="100"/>
        <a:sy n="45"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F7CB80-DD0A-EF45-B030-FAF922F65DBB}" type="doc">
      <dgm:prSet loTypeId="urn:microsoft.com/office/officeart/2005/8/layout/process1" loCatId="" qsTypeId="urn:microsoft.com/office/officeart/2005/8/quickstyle/simple4" qsCatId="simple" csTypeId="urn:microsoft.com/office/officeart/2005/8/colors/colorful2" csCatId="colorful" phldr="1"/>
      <dgm:spPr/>
    </dgm:pt>
    <dgm:pt modelId="{E3408ECC-357C-B94F-9D07-8639CAC6D8BD}">
      <dgm:prSet phldrT="[Text]" custT="1"/>
      <dgm:spPr/>
      <dgm:t>
        <a:bodyPr/>
        <a:lstStyle/>
        <a:p>
          <a:r>
            <a:rPr lang="en-US" sz="2400" b="1" dirty="0">
              <a:latin typeface="Arial" charset="0"/>
              <a:ea typeface="ＭＳ Ｐゴシック" charset="0"/>
              <a:cs typeface="ＭＳ Ｐゴシック" charset="0"/>
            </a:rPr>
            <a:t>Clean technology</a:t>
          </a:r>
        </a:p>
        <a:p>
          <a:r>
            <a:rPr lang="en-US" sz="1400" dirty="0" err="1">
              <a:latin typeface="Arial" charset="0"/>
              <a:ea typeface="ＭＳ Ｐゴシック" charset="0"/>
            </a:rPr>
            <a:t>esses</a:t>
          </a:r>
          <a:r>
            <a:rPr lang="en-US" sz="1400" dirty="0">
              <a:latin typeface="Arial" charset="0"/>
              <a:ea typeface="ＭＳ Ｐゴシック" charset="0"/>
            </a:rPr>
            <a:t> develop innovative, new technologies that support sustainability</a:t>
          </a:r>
          <a:endParaRPr lang="en-US" sz="1400" dirty="0"/>
        </a:p>
      </dgm:t>
    </dgm:pt>
    <dgm:pt modelId="{D377A4A5-E1A9-5441-A628-B03BF2FE080B}" type="parTrans" cxnId="{1DE62D55-157E-F94F-9CF6-16B869E33464}">
      <dgm:prSet/>
      <dgm:spPr/>
      <dgm:t>
        <a:bodyPr/>
        <a:lstStyle/>
        <a:p>
          <a:endParaRPr lang="en-US"/>
        </a:p>
      </dgm:t>
    </dgm:pt>
    <dgm:pt modelId="{F47C2BF4-D242-244E-9160-532C8EB832A3}" type="sibTrans" cxnId="{1DE62D55-157E-F94F-9CF6-16B869E33464}">
      <dgm:prSet/>
      <dgm:spPr/>
      <dgm:t>
        <a:bodyPr/>
        <a:lstStyle/>
        <a:p>
          <a:endParaRPr lang="en-US"/>
        </a:p>
      </dgm:t>
    </dgm:pt>
    <dgm:pt modelId="{3B3C2BF1-D1AF-3D4F-89CB-9C16622A5604}">
      <dgm:prSet phldrT="[Text]" custT="1"/>
      <dgm:spPr>
        <a:gradFill rotWithShape="0">
          <a:gsLst>
            <a:gs pos="0">
              <a:srgbClr val="127AB7"/>
            </a:gs>
            <a:gs pos="50000">
              <a:schemeClr val="accent2">
                <a:hueOff val="246316"/>
                <a:satOff val="1515"/>
                <a:lumOff val="-11862"/>
                <a:alphaOff val="0"/>
                <a:satMod val="110000"/>
                <a:lumMod val="100000"/>
                <a:shade val="100000"/>
              </a:schemeClr>
            </a:gs>
            <a:gs pos="100000">
              <a:schemeClr val="accent2">
                <a:hueOff val="246316"/>
                <a:satOff val="1515"/>
                <a:lumOff val="-11862"/>
                <a:alphaOff val="0"/>
                <a:lumMod val="99000"/>
                <a:satMod val="120000"/>
                <a:shade val="78000"/>
              </a:schemeClr>
            </a:gs>
          </a:gsLst>
        </a:gradFill>
      </dgm:spPr>
      <dgm:t>
        <a:bodyPr/>
        <a:lstStyle/>
        <a:p>
          <a:endParaRPr lang="en-US" sz="1400" dirty="0"/>
        </a:p>
      </dgm:t>
    </dgm:pt>
    <dgm:pt modelId="{3B4B3992-1151-924D-B43F-3C867E443B0A}" type="parTrans" cxnId="{BA908890-E5E6-9B41-8196-C2FDADE7DF1D}">
      <dgm:prSet/>
      <dgm:spPr/>
      <dgm:t>
        <a:bodyPr/>
        <a:lstStyle/>
        <a:p>
          <a:endParaRPr lang="en-US"/>
        </a:p>
      </dgm:t>
    </dgm:pt>
    <dgm:pt modelId="{C7FDC2D3-629A-DA4E-9EC7-47906DB7D2B0}" type="sibTrans" cxnId="{BA908890-E5E6-9B41-8196-C2FDADE7DF1D}">
      <dgm:prSet/>
      <dgm:spPr/>
      <dgm:t>
        <a:bodyPr/>
        <a:lstStyle/>
        <a:p>
          <a:endParaRPr lang="en-US"/>
        </a:p>
      </dgm:t>
    </dgm:pt>
    <dgm:pt modelId="{1BEEAC54-7F08-3049-8365-02DC3B627607}">
      <dgm:prSet phldrT="[Text]" custT="1"/>
      <dgm:spPr>
        <a:gradFill rotWithShape="0">
          <a:gsLst>
            <a:gs pos="0">
              <a:srgbClr val="2B7191"/>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gradFill>
      </dgm:spPr>
      <dgm:t>
        <a:bodyPr/>
        <a:lstStyle/>
        <a:p>
          <a:endParaRPr lang="en-US" sz="1400" dirty="0"/>
        </a:p>
      </dgm:t>
    </dgm:pt>
    <dgm:pt modelId="{A1ED4DD3-FC31-8F49-9301-A9BC49F5823E}" type="parTrans" cxnId="{4B3D9A27-9948-2143-B084-1114C76D7A45}">
      <dgm:prSet/>
      <dgm:spPr/>
      <dgm:t>
        <a:bodyPr/>
        <a:lstStyle/>
        <a:p>
          <a:endParaRPr lang="en-US"/>
        </a:p>
      </dgm:t>
    </dgm:pt>
    <dgm:pt modelId="{018F6059-B8D2-EA40-A58A-6DAC304EFBC6}" type="sibTrans" cxnId="{4B3D9A27-9948-2143-B084-1114C76D7A45}">
      <dgm:prSet/>
      <dgm:spPr/>
      <dgm:t>
        <a:bodyPr/>
        <a:lstStyle/>
        <a:p>
          <a:endParaRPr lang="en-US"/>
        </a:p>
      </dgm:t>
    </dgm:pt>
    <dgm:pt modelId="{AA4C7B89-72AC-D04F-A028-CEF6F57A8554}" type="pres">
      <dgm:prSet presAssocID="{4DF7CB80-DD0A-EF45-B030-FAF922F65DBB}" presName="Name0" presStyleCnt="0">
        <dgm:presLayoutVars>
          <dgm:dir/>
          <dgm:resizeHandles val="exact"/>
        </dgm:presLayoutVars>
      </dgm:prSet>
      <dgm:spPr/>
    </dgm:pt>
    <dgm:pt modelId="{CCA09017-3298-A149-A9D1-0B2EB128F94E}" type="pres">
      <dgm:prSet presAssocID="{1BEEAC54-7F08-3049-8365-02DC3B627607}" presName="node" presStyleLbl="node1" presStyleIdx="0" presStyleCnt="3">
        <dgm:presLayoutVars>
          <dgm:bulletEnabled val="1"/>
        </dgm:presLayoutVars>
      </dgm:prSet>
      <dgm:spPr/>
    </dgm:pt>
    <dgm:pt modelId="{2C6DDD21-C185-F742-B8A3-B1232817C92C}" type="pres">
      <dgm:prSet presAssocID="{018F6059-B8D2-EA40-A58A-6DAC304EFBC6}" presName="sibTrans" presStyleLbl="sibTrans2D1" presStyleIdx="0" presStyleCnt="2"/>
      <dgm:spPr/>
    </dgm:pt>
    <dgm:pt modelId="{FDE58F90-024D-C04B-962E-7042D7227E4B}" type="pres">
      <dgm:prSet presAssocID="{018F6059-B8D2-EA40-A58A-6DAC304EFBC6}" presName="connectorText" presStyleLbl="sibTrans2D1" presStyleIdx="0" presStyleCnt="2"/>
      <dgm:spPr/>
    </dgm:pt>
    <dgm:pt modelId="{14DBEAF2-FCF4-104C-96B3-31AB8AEBCD40}" type="pres">
      <dgm:prSet presAssocID="{3B3C2BF1-D1AF-3D4F-89CB-9C16622A5604}" presName="node" presStyleLbl="node1" presStyleIdx="1" presStyleCnt="3">
        <dgm:presLayoutVars>
          <dgm:bulletEnabled val="1"/>
        </dgm:presLayoutVars>
      </dgm:prSet>
      <dgm:spPr/>
    </dgm:pt>
    <dgm:pt modelId="{E381D26E-5269-3F45-918D-05338DEEAA6C}" type="pres">
      <dgm:prSet presAssocID="{C7FDC2D3-629A-DA4E-9EC7-47906DB7D2B0}" presName="sibTrans" presStyleLbl="sibTrans2D1" presStyleIdx="1" presStyleCnt="2"/>
      <dgm:spPr/>
    </dgm:pt>
    <dgm:pt modelId="{32B1AB9B-0403-C342-998A-F074F94BE438}" type="pres">
      <dgm:prSet presAssocID="{C7FDC2D3-629A-DA4E-9EC7-47906DB7D2B0}" presName="connectorText" presStyleLbl="sibTrans2D1" presStyleIdx="1" presStyleCnt="2"/>
      <dgm:spPr/>
    </dgm:pt>
    <dgm:pt modelId="{21C91C5C-949D-274E-96CB-3D0536C6B8F1}" type="pres">
      <dgm:prSet presAssocID="{E3408ECC-357C-B94F-9D07-8639CAC6D8BD}" presName="node" presStyleLbl="node1" presStyleIdx="2" presStyleCnt="3">
        <dgm:presLayoutVars>
          <dgm:bulletEnabled val="1"/>
        </dgm:presLayoutVars>
      </dgm:prSet>
      <dgm:spPr/>
    </dgm:pt>
  </dgm:ptLst>
  <dgm:cxnLst>
    <dgm:cxn modelId="{AFD76918-55D7-43DB-9A87-27FA344E2DEC}" type="presOf" srcId="{018F6059-B8D2-EA40-A58A-6DAC304EFBC6}" destId="{FDE58F90-024D-C04B-962E-7042D7227E4B}" srcOrd="1" destOrd="0" presId="urn:microsoft.com/office/officeart/2005/8/layout/process1"/>
    <dgm:cxn modelId="{4B3D9A27-9948-2143-B084-1114C76D7A45}" srcId="{4DF7CB80-DD0A-EF45-B030-FAF922F65DBB}" destId="{1BEEAC54-7F08-3049-8365-02DC3B627607}" srcOrd="0" destOrd="0" parTransId="{A1ED4DD3-FC31-8F49-9301-A9BC49F5823E}" sibTransId="{018F6059-B8D2-EA40-A58A-6DAC304EFBC6}"/>
    <dgm:cxn modelId="{556CB42B-5523-49F6-B8C4-5026D143E01F}" type="presOf" srcId="{C7FDC2D3-629A-DA4E-9EC7-47906DB7D2B0}" destId="{E381D26E-5269-3F45-918D-05338DEEAA6C}" srcOrd="0" destOrd="0" presId="urn:microsoft.com/office/officeart/2005/8/layout/process1"/>
    <dgm:cxn modelId="{401A4560-FD6C-42B2-918B-2E1E25093DF9}" type="presOf" srcId="{3B3C2BF1-D1AF-3D4F-89CB-9C16622A5604}" destId="{14DBEAF2-FCF4-104C-96B3-31AB8AEBCD40}" srcOrd="0" destOrd="0" presId="urn:microsoft.com/office/officeart/2005/8/layout/process1"/>
    <dgm:cxn modelId="{5BDE9060-7302-481F-8850-4745B3248D89}" type="presOf" srcId="{C7FDC2D3-629A-DA4E-9EC7-47906DB7D2B0}" destId="{32B1AB9B-0403-C342-998A-F074F94BE438}" srcOrd="1" destOrd="0" presId="urn:microsoft.com/office/officeart/2005/8/layout/process1"/>
    <dgm:cxn modelId="{8D95A447-D9E7-4AA7-B945-E9EC45BAA2D0}" type="presOf" srcId="{E3408ECC-357C-B94F-9D07-8639CAC6D8BD}" destId="{21C91C5C-949D-274E-96CB-3D0536C6B8F1}" srcOrd="0" destOrd="0" presId="urn:microsoft.com/office/officeart/2005/8/layout/process1"/>
    <dgm:cxn modelId="{3E825E48-851E-4841-B1EE-0CE830F80FD0}" type="presOf" srcId="{018F6059-B8D2-EA40-A58A-6DAC304EFBC6}" destId="{2C6DDD21-C185-F742-B8A3-B1232817C92C}" srcOrd="0" destOrd="0" presId="urn:microsoft.com/office/officeart/2005/8/layout/process1"/>
    <dgm:cxn modelId="{1DE62D55-157E-F94F-9CF6-16B869E33464}" srcId="{4DF7CB80-DD0A-EF45-B030-FAF922F65DBB}" destId="{E3408ECC-357C-B94F-9D07-8639CAC6D8BD}" srcOrd="2" destOrd="0" parTransId="{D377A4A5-E1A9-5441-A628-B03BF2FE080B}" sibTransId="{F47C2BF4-D242-244E-9160-532C8EB832A3}"/>
    <dgm:cxn modelId="{BA908890-E5E6-9B41-8196-C2FDADE7DF1D}" srcId="{4DF7CB80-DD0A-EF45-B030-FAF922F65DBB}" destId="{3B3C2BF1-D1AF-3D4F-89CB-9C16622A5604}" srcOrd="1" destOrd="0" parTransId="{3B4B3992-1151-924D-B43F-3C867E443B0A}" sibTransId="{C7FDC2D3-629A-DA4E-9EC7-47906DB7D2B0}"/>
    <dgm:cxn modelId="{E2DF8ACB-D9B2-4047-A6E8-8C83CD6A95FE}" type="presOf" srcId="{1BEEAC54-7F08-3049-8365-02DC3B627607}" destId="{CCA09017-3298-A149-A9D1-0B2EB128F94E}" srcOrd="0" destOrd="0" presId="urn:microsoft.com/office/officeart/2005/8/layout/process1"/>
    <dgm:cxn modelId="{4B4B60FA-78AB-4769-80D0-9B9CD8369842}" type="presOf" srcId="{4DF7CB80-DD0A-EF45-B030-FAF922F65DBB}" destId="{AA4C7B89-72AC-D04F-A028-CEF6F57A8554}" srcOrd="0" destOrd="0" presId="urn:microsoft.com/office/officeart/2005/8/layout/process1"/>
    <dgm:cxn modelId="{7F42CDCB-D918-4102-83A7-1BC91FF19CDA}" type="presParOf" srcId="{AA4C7B89-72AC-D04F-A028-CEF6F57A8554}" destId="{CCA09017-3298-A149-A9D1-0B2EB128F94E}" srcOrd="0" destOrd="0" presId="urn:microsoft.com/office/officeart/2005/8/layout/process1"/>
    <dgm:cxn modelId="{BA5D5474-3B1F-407C-828E-59FE7728D7C5}" type="presParOf" srcId="{AA4C7B89-72AC-D04F-A028-CEF6F57A8554}" destId="{2C6DDD21-C185-F742-B8A3-B1232817C92C}" srcOrd="1" destOrd="0" presId="urn:microsoft.com/office/officeart/2005/8/layout/process1"/>
    <dgm:cxn modelId="{1AC251A5-07E8-4F24-879D-61684E8E3915}" type="presParOf" srcId="{2C6DDD21-C185-F742-B8A3-B1232817C92C}" destId="{FDE58F90-024D-C04B-962E-7042D7227E4B}" srcOrd="0" destOrd="0" presId="urn:microsoft.com/office/officeart/2005/8/layout/process1"/>
    <dgm:cxn modelId="{35FDBF2F-13EC-497F-AF1D-D309FDE73650}" type="presParOf" srcId="{AA4C7B89-72AC-D04F-A028-CEF6F57A8554}" destId="{14DBEAF2-FCF4-104C-96B3-31AB8AEBCD40}" srcOrd="2" destOrd="0" presId="urn:microsoft.com/office/officeart/2005/8/layout/process1"/>
    <dgm:cxn modelId="{3707DD62-3F2E-473A-BCD4-54D6092F5920}" type="presParOf" srcId="{AA4C7B89-72AC-D04F-A028-CEF6F57A8554}" destId="{E381D26E-5269-3F45-918D-05338DEEAA6C}" srcOrd="3" destOrd="0" presId="urn:microsoft.com/office/officeart/2005/8/layout/process1"/>
    <dgm:cxn modelId="{8DC981B4-8F04-4E1B-B40A-C2FB0CB4F929}" type="presParOf" srcId="{E381D26E-5269-3F45-918D-05338DEEAA6C}" destId="{32B1AB9B-0403-C342-998A-F074F94BE438}" srcOrd="0" destOrd="0" presId="urn:microsoft.com/office/officeart/2005/8/layout/process1"/>
    <dgm:cxn modelId="{F6CCFE2C-FE9F-4890-B9BF-5D5870D6C02D}" type="presParOf" srcId="{AA4C7B89-72AC-D04F-A028-CEF6F57A8554}" destId="{21C91C5C-949D-274E-96CB-3D0536C6B8F1}"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A09017-3298-A149-A9D1-0B2EB128F94E}">
      <dsp:nvSpPr>
        <dsp:cNvPr id="0" name=""/>
        <dsp:cNvSpPr/>
      </dsp:nvSpPr>
      <dsp:spPr>
        <a:xfrm>
          <a:off x="7366" y="1123711"/>
          <a:ext cx="2201912" cy="1816577"/>
        </a:xfrm>
        <a:prstGeom prst="roundRect">
          <a:avLst>
            <a:gd name="adj" fmla="val 10000"/>
          </a:avLst>
        </a:prstGeom>
        <a:gradFill rotWithShape="0">
          <a:gsLst>
            <a:gs pos="0">
              <a:srgbClr val="2B7191"/>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60572" y="1176917"/>
        <a:ext cx="2095500" cy="1710165"/>
      </dsp:txXfrm>
    </dsp:sp>
    <dsp:sp modelId="{2C6DDD21-C185-F742-B8A3-B1232817C92C}">
      <dsp:nvSpPr>
        <dsp:cNvPr id="0" name=""/>
        <dsp:cNvSpPr/>
      </dsp:nvSpPr>
      <dsp:spPr>
        <a:xfrm>
          <a:off x="2429470" y="1758962"/>
          <a:ext cx="466805" cy="546074"/>
        </a:xfrm>
        <a:prstGeom prst="rightArrow">
          <a:avLst>
            <a:gd name="adj1" fmla="val 60000"/>
            <a:gd name="adj2" fmla="val 5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2429470" y="1868177"/>
        <a:ext cx="326764" cy="327644"/>
      </dsp:txXfrm>
    </dsp:sp>
    <dsp:sp modelId="{14DBEAF2-FCF4-104C-96B3-31AB8AEBCD40}">
      <dsp:nvSpPr>
        <dsp:cNvPr id="0" name=""/>
        <dsp:cNvSpPr/>
      </dsp:nvSpPr>
      <dsp:spPr>
        <a:xfrm>
          <a:off x="3090043" y="1123711"/>
          <a:ext cx="2201912" cy="1816577"/>
        </a:xfrm>
        <a:prstGeom prst="roundRect">
          <a:avLst>
            <a:gd name="adj" fmla="val 10000"/>
          </a:avLst>
        </a:prstGeom>
        <a:gradFill rotWithShape="0">
          <a:gsLst>
            <a:gs pos="0">
              <a:srgbClr val="127AB7"/>
            </a:gs>
            <a:gs pos="50000">
              <a:schemeClr val="accent2">
                <a:hueOff val="246316"/>
                <a:satOff val="1515"/>
                <a:lumOff val="-11862"/>
                <a:alphaOff val="0"/>
                <a:satMod val="110000"/>
                <a:lumMod val="100000"/>
                <a:shade val="100000"/>
              </a:schemeClr>
            </a:gs>
            <a:gs pos="100000">
              <a:schemeClr val="accent2">
                <a:hueOff val="246316"/>
                <a:satOff val="1515"/>
                <a:lumOff val="-1186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3143249" y="1176917"/>
        <a:ext cx="2095500" cy="1710165"/>
      </dsp:txXfrm>
    </dsp:sp>
    <dsp:sp modelId="{E381D26E-5269-3F45-918D-05338DEEAA6C}">
      <dsp:nvSpPr>
        <dsp:cNvPr id="0" name=""/>
        <dsp:cNvSpPr/>
      </dsp:nvSpPr>
      <dsp:spPr>
        <a:xfrm>
          <a:off x="5512147" y="1758962"/>
          <a:ext cx="466805" cy="546074"/>
        </a:xfrm>
        <a:prstGeom prst="rightArrow">
          <a:avLst>
            <a:gd name="adj1" fmla="val 60000"/>
            <a:gd name="adj2" fmla="val 50000"/>
          </a:avLst>
        </a:prstGeom>
        <a:gradFill rotWithShape="0">
          <a:gsLst>
            <a:gs pos="0">
              <a:schemeClr val="accent2">
                <a:hueOff val="492632"/>
                <a:satOff val="3030"/>
                <a:lumOff val="-23725"/>
                <a:alphaOff val="0"/>
                <a:satMod val="103000"/>
                <a:lumMod val="102000"/>
                <a:tint val="94000"/>
              </a:schemeClr>
            </a:gs>
            <a:gs pos="50000">
              <a:schemeClr val="accent2">
                <a:hueOff val="492632"/>
                <a:satOff val="3030"/>
                <a:lumOff val="-23725"/>
                <a:alphaOff val="0"/>
                <a:satMod val="110000"/>
                <a:lumMod val="100000"/>
                <a:shade val="100000"/>
              </a:schemeClr>
            </a:gs>
            <a:gs pos="100000">
              <a:schemeClr val="accent2">
                <a:hueOff val="492632"/>
                <a:satOff val="3030"/>
                <a:lumOff val="-2372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5512147" y="1868177"/>
        <a:ext cx="326764" cy="327644"/>
      </dsp:txXfrm>
    </dsp:sp>
    <dsp:sp modelId="{21C91C5C-949D-274E-96CB-3D0536C6B8F1}">
      <dsp:nvSpPr>
        <dsp:cNvPr id="0" name=""/>
        <dsp:cNvSpPr/>
      </dsp:nvSpPr>
      <dsp:spPr>
        <a:xfrm>
          <a:off x="6172720" y="1123711"/>
          <a:ext cx="2201912" cy="1816577"/>
        </a:xfrm>
        <a:prstGeom prst="roundRect">
          <a:avLst>
            <a:gd name="adj" fmla="val 10000"/>
          </a:avLst>
        </a:prstGeom>
        <a:gradFill rotWithShape="0">
          <a:gsLst>
            <a:gs pos="0">
              <a:schemeClr val="accent2">
                <a:hueOff val="492632"/>
                <a:satOff val="3030"/>
                <a:lumOff val="-23725"/>
                <a:alphaOff val="0"/>
                <a:satMod val="103000"/>
                <a:lumMod val="102000"/>
                <a:tint val="94000"/>
              </a:schemeClr>
            </a:gs>
            <a:gs pos="50000">
              <a:schemeClr val="accent2">
                <a:hueOff val="492632"/>
                <a:satOff val="3030"/>
                <a:lumOff val="-23725"/>
                <a:alphaOff val="0"/>
                <a:satMod val="110000"/>
                <a:lumMod val="100000"/>
                <a:shade val="100000"/>
              </a:schemeClr>
            </a:gs>
            <a:gs pos="100000">
              <a:schemeClr val="accent2">
                <a:hueOff val="492632"/>
                <a:satOff val="3030"/>
                <a:lumOff val="-2372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Arial" charset="0"/>
              <a:ea typeface="ＭＳ Ｐゴシック" charset="0"/>
              <a:cs typeface="ＭＳ Ｐゴシック" charset="0"/>
            </a:rPr>
            <a:t>Clean technology</a:t>
          </a:r>
        </a:p>
        <a:p>
          <a:pPr marL="0" lvl="0" indent="0" algn="ctr" defTabSz="1066800">
            <a:lnSpc>
              <a:spcPct val="90000"/>
            </a:lnSpc>
            <a:spcBef>
              <a:spcPct val="0"/>
            </a:spcBef>
            <a:spcAft>
              <a:spcPct val="35000"/>
            </a:spcAft>
            <a:buNone/>
          </a:pPr>
          <a:r>
            <a:rPr lang="en-US" sz="1400" kern="1200" dirty="0" err="1">
              <a:latin typeface="Arial" charset="0"/>
              <a:ea typeface="ＭＳ Ｐゴシック" charset="0"/>
            </a:rPr>
            <a:t>esses</a:t>
          </a:r>
          <a:r>
            <a:rPr lang="en-US" sz="1400" kern="1200" dirty="0">
              <a:latin typeface="Arial" charset="0"/>
              <a:ea typeface="ＭＳ Ｐゴシック" charset="0"/>
            </a:rPr>
            <a:t> develop innovative, new technologies that support sustainability</a:t>
          </a:r>
          <a:endParaRPr lang="en-US" sz="1400" kern="1200" dirty="0"/>
        </a:p>
      </dsp:txBody>
      <dsp:txXfrm>
        <a:off x="6225926" y="1176917"/>
        <a:ext cx="2095500" cy="1710165"/>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Tahoma" charset="0"/>
                <a:ea typeface="MS PGothic" charset="0"/>
                <a:cs typeface="MS PGothic"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Tahoma" charset="0"/>
                <a:ea typeface="MS PGothic" charset="-128"/>
              </a:defRPr>
            </a:lvl1pPr>
          </a:lstStyle>
          <a:p>
            <a:pPr>
              <a:defRPr/>
            </a:pPr>
            <a:fld id="{2B8DCD98-93F4-418E-A296-CEEEA1710E35}" type="datetime1">
              <a:rPr lang="en-US" altLang="en-US"/>
              <a:pPr>
                <a:defRPr/>
              </a:pPr>
              <a:t>6/25/2020</a:t>
            </a:fld>
            <a:endParaRPr lang="en-US" altLang="en-US"/>
          </a:p>
        </p:txBody>
      </p:sp>
      <p:sp>
        <p:nvSpPr>
          <p:cNvPr id="4" name="Footer Placeholder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Tahoma" charset="0"/>
                <a:ea typeface="MS PGothic" charset="0"/>
                <a:cs typeface="MS PGothic"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Tahoma" charset="0"/>
                <a:ea typeface="MS PGothic" charset="-128"/>
              </a:defRPr>
            </a:lvl1pPr>
          </a:lstStyle>
          <a:p>
            <a:pPr>
              <a:defRPr/>
            </a:pPr>
            <a:fld id="{78D5402C-0F5C-4A6B-959C-72B1191DE5FE}" type="slidenum">
              <a:rPr lang="en-US" altLang="en-US"/>
              <a:pPr>
                <a:defRPr/>
              </a:pPr>
              <a:t>‹#›</a:t>
            </a:fld>
            <a:endParaRPr lang="en-US" altLang="en-US"/>
          </a:p>
        </p:txBody>
      </p:sp>
    </p:spTree>
    <p:extLst>
      <p:ext uri="{BB962C8B-B14F-4D97-AF65-F5344CB8AC3E}">
        <p14:creationId xmlns:p14="http://schemas.microsoft.com/office/powerpoint/2010/main" val="317976107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ahoma" charset="0"/>
                <a:ea typeface="MS PGothic" charset="0"/>
                <a:cs typeface="MS PGothic" charset="0"/>
              </a:defRPr>
            </a:lvl1pPr>
          </a:lstStyle>
          <a:p>
            <a:pPr>
              <a:defRPr/>
            </a:pPr>
            <a:endParaRPr lang="en-US"/>
          </a:p>
        </p:txBody>
      </p:sp>
      <p:sp>
        <p:nvSpPr>
          <p:cNvPr id="8704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ahoma" charset="0"/>
                <a:ea typeface="MS PGothic" charset="0"/>
                <a:cs typeface="MS PGothic" charset="0"/>
              </a:defRPr>
            </a:lvl1pPr>
          </a:lstStyle>
          <a:p>
            <a:pPr>
              <a:defRPr/>
            </a:pPr>
            <a:endParaRPr lang="en-US"/>
          </a:p>
        </p:txBody>
      </p:sp>
      <p:sp>
        <p:nvSpPr>
          <p:cNvPr id="1126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704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ahoma" charset="0"/>
                <a:ea typeface="MS PGothic" charset="0"/>
                <a:cs typeface="MS PGothic" charset="0"/>
              </a:defRPr>
            </a:lvl1pPr>
          </a:lstStyle>
          <a:p>
            <a:pPr>
              <a:defRPr/>
            </a:pPr>
            <a:endParaRPr lang="en-US"/>
          </a:p>
        </p:txBody>
      </p:sp>
      <p:sp>
        <p:nvSpPr>
          <p:cNvPr id="8704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ahoma" charset="0"/>
                <a:ea typeface="MS PGothic" charset="-128"/>
              </a:defRPr>
            </a:lvl1pPr>
          </a:lstStyle>
          <a:p>
            <a:pPr>
              <a:defRPr/>
            </a:pPr>
            <a:fld id="{EDF3EACD-DCB3-41B2-888B-0749495CF1C2}" type="slidenum">
              <a:rPr lang="en-US" altLang="en-US"/>
              <a:pPr>
                <a:defRPr/>
              </a:pPr>
              <a:t>‹#›</a:t>
            </a:fld>
            <a:endParaRPr lang="en-US" altLang="en-US"/>
          </a:p>
        </p:txBody>
      </p:sp>
    </p:spTree>
    <p:extLst>
      <p:ext uri="{BB962C8B-B14F-4D97-AF65-F5344CB8AC3E}">
        <p14:creationId xmlns:p14="http://schemas.microsoft.com/office/powerpoint/2010/main" val="1596905501"/>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S PGothic" panose="020B0600070205080204" pitchFamily="34" charset="-128"/>
      </a:defRPr>
    </a:lvl1pPr>
    <a:lvl2pPr marL="457200"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1</a:t>
            </a:fld>
            <a:endParaRPr lang="en-US" altLang="en-US"/>
          </a:p>
        </p:txBody>
      </p:sp>
    </p:spTree>
    <p:extLst>
      <p:ext uri="{BB962C8B-B14F-4D97-AF65-F5344CB8AC3E}">
        <p14:creationId xmlns:p14="http://schemas.microsoft.com/office/powerpoint/2010/main" val="32554130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None/>
            </a:pPr>
            <a:r>
              <a:rPr lang="en-US" altLang="en-US" dirty="0">
                <a:latin typeface="Calibri" panose="020F0502020204030204" pitchFamily="34" charset="0"/>
                <a:ea typeface="MS PGothic" panose="020B0600070205080204" pitchFamily="34" charset="-128"/>
              </a:rPr>
              <a:t>Some large corporations have established nonprofit </a:t>
            </a:r>
            <a:r>
              <a:rPr lang="en-US" altLang="en-US" b="1" dirty="0">
                <a:latin typeface="Calibri" panose="020F0502020204030204" pitchFamily="34" charset="0"/>
                <a:ea typeface="MS PGothic" panose="020B0600070205080204" pitchFamily="34" charset="-128"/>
              </a:rPr>
              <a:t>corporate foundations </a:t>
            </a:r>
            <a:r>
              <a:rPr lang="en-US" altLang="en-US" dirty="0">
                <a:latin typeface="Calibri" panose="020F0502020204030204" pitchFamily="34" charset="0"/>
                <a:ea typeface="MS PGothic" panose="020B0600070205080204" pitchFamily="34" charset="-128"/>
              </a:rPr>
              <a:t>to handle their charitable programs.</a:t>
            </a:r>
          </a:p>
          <a:p>
            <a:pPr lvl="1" eaLnBrk="1" hangingPunct="1">
              <a:buClr>
                <a:schemeClr val="accent1"/>
              </a:buClr>
              <a:buFont typeface="Arial" panose="020B0604020202020204" pitchFamily="34" charset="0"/>
              <a:buChar char="•"/>
            </a:pPr>
            <a:r>
              <a:rPr lang="en-US" altLang="en-US" dirty="0"/>
              <a:t>Permits them to administer contribution programs more uniformly and provides a central group of professionals that handles all grant requests.</a:t>
            </a:r>
          </a:p>
          <a:p>
            <a:pPr lvl="2" indent="-228600" eaLnBrk="1" hangingPunct="1">
              <a:buClr>
                <a:schemeClr val="accent1"/>
              </a:buClr>
              <a:buFont typeface="Wingdings" panose="05000000000000000000" pitchFamily="2" charset="2"/>
              <a:buChar char="à"/>
            </a:pPr>
            <a:r>
              <a:rPr lang="en-US" altLang="en-US" dirty="0">
                <a:sym typeface="Wingdings" panose="05000000000000000000" pitchFamily="2" charset="2"/>
              </a:rPr>
              <a:t>Example: General Motors </a:t>
            </a:r>
            <a:r>
              <a:rPr lang="en-US" altLang="en-US" dirty="0">
                <a:latin typeface="Calibri" panose="020F0502020204030204" pitchFamily="34" charset="0"/>
                <a:ea typeface="MS PGothic" panose="020B0600070205080204" pitchFamily="34" charset="-128"/>
              </a:rPr>
              <a:t>Foundations’ missions:</a:t>
            </a:r>
          </a:p>
          <a:p>
            <a:pPr lvl="1" eaLnBrk="1" hangingPunct="1">
              <a:buClr>
                <a:schemeClr val="accent1"/>
              </a:buClr>
              <a:buFont typeface="Arial" panose="020B0604020202020204" pitchFamily="34" charset="0"/>
              <a:buChar char="•"/>
            </a:pPr>
            <a:r>
              <a:rPr lang="en-US" altLang="en-US" dirty="0"/>
              <a:t>To benefit the community.</a:t>
            </a:r>
          </a:p>
          <a:p>
            <a:pPr lvl="1" eaLnBrk="1" hangingPunct="1">
              <a:buClr>
                <a:schemeClr val="accent1"/>
              </a:buClr>
              <a:buFont typeface="Arial" panose="020B0604020202020204" pitchFamily="34" charset="0"/>
              <a:buChar char="•"/>
            </a:pPr>
            <a:r>
              <a:rPr lang="en-US" altLang="en-US" dirty="0"/>
              <a:t>To help companies implement philanthropic programs that meet this corporate social responsibility.</a:t>
            </a:r>
          </a:p>
          <a:p>
            <a:endParaRPr lang="en-US" dirty="0"/>
          </a:p>
          <a:p>
            <a:r>
              <a:rPr lang="en-US" altLang="en-US" b="1" dirty="0">
                <a:ea typeface="MS PGothic" charset="-128"/>
              </a:rPr>
              <a:t>Three Forms of Corporate Giving</a:t>
            </a:r>
            <a:endParaRPr lang="en-US" b="1" dirty="0"/>
          </a:p>
          <a:p>
            <a:pPr marL="0" indent="0" eaLnBrk="1" hangingPunct="1">
              <a:spcBef>
                <a:spcPts val="0"/>
              </a:spcBef>
              <a:spcAft>
                <a:spcPts val="1200"/>
              </a:spcAft>
              <a:buNone/>
            </a:pPr>
            <a:r>
              <a:rPr lang="en-US" altLang="en-US" dirty="0">
                <a:latin typeface="Calibri" panose="020F0502020204030204" pitchFamily="34" charset="0"/>
                <a:ea typeface="MS PGothic" panose="020B0600070205080204" pitchFamily="34" charset="-128"/>
              </a:rPr>
              <a:t>Typically, gifts by corporations and their foundations take one of three forms:</a:t>
            </a:r>
          </a:p>
          <a:p>
            <a:pPr marL="0" indent="-1587" eaLnBrk="1" hangingPunct="1">
              <a:spcBef>
                <a:spcPts val="0"/>
              </a:spcBef>
              <a:spcAft>
                <a:spcPts val="1200"/>
              </a:spcAft>
              <a:buNone/>
            </a:pPr>
            <a:r>
              <a:rPr lang="en-US" altLang="en-US" b="1" dirty="0">
                <a:solidFill>
                  <a:srgbClr val="FF0000"/>
                </a:solidFill>
              </a:rPr>
              <a:t>1. </a:t>
            </a:r>
            <a:r>
              <a:rPr lang="en-US" altLang="en-US" b="1" dirty="0"/>
              <a:t>Charitable donations (gifts of money).</a:t>
            </a:r>
          </a:p>
          <a:p>
            <a:pPr marL="0" indent="-1587" eaLnBrk="1" hangingPunct="1">
              <a:buNone/>
            </a:pPr>
            <a:r>
              <a:rPr lang="en-US" altLang="en-US" b="1" dirty="0">
                <a:solidFill>
                  <a:srgbClr val="FF0000"/>
                </a:solidFill>
              </a:rPr>
              <a:t>2. </a:t>
            </a:r>
            <a:r>
              <a:rPr lang="en-US" altLang="en-US" b="1" dirty="0"/>
              <a:t>In-kind contributions (gifts of products or services).</a:t>
            </a:r>
          </a:p>
          <a:p>
            <a:pPr marL="622300" lvl="1" indent="-342900" eaLnBrk="1" hangingPunct="1">
              <a:buClr>
                <a:schemeClr val="accent1"/>
              </a:buClr>
              <a:buFont typeface="Arial" panose="020B0604020202020204" pitchFamily="34" charset="0"/>
              <a:buChar char="•"/>
            </a:pPr>
            <a:r>
              <a:rPr lang="en-US" altLang="en-US" dirty="0"/>
              <a:t>Of U.S. corporate contributions in 2016:</a:t>
            </a:r>
          </a:p>
          <a:p>
            <a:pPr marL="1308100" lvl="3" indent="-342900" eaLnBrk="1" hangingPunct="1">
              <a:buClr>
                <a:schemeClr val="accent1"/>
              </a:buClr>
              <a:buFont typeface="Arial" panose="020B0604020202020204" pitchFamily="34" charset="0"/>
              <a:buChar char="•"/>
            </a:pPr>
            <a:r>
              <a:rPr lang="en-US" altLang="en-US" sz="2000" dirty="0"/>
              <a:t>18 percent were in-kind (noncash).</a:t>
            </a:r>
          </a:p>
          <a:p>
            <a:pPr marL="1308100" lvl="3" indent="-342900" eaLnBrk="1" hangingPunct="1">
              <a:buClr>
                <a:schemeClr val="accent1"/>
              </a:buClr>
              <a:buFont typeface="Arial" panose="020B0604020202020204" pitchFamily="34" charset="0"/>
              <a:buChar char="•"/>
            </a:pPr>
            <a:r>
              <a:rPr lang="en-US" altLang="en-US" sz="2000" dirty="0"/>
              <a:t>48 percent were cash.</a:t>
            </a:r>
          </a:p>
          <a:p>
            <a:pPr marL="1308100" lvl="3" indent="-342900" eaLnBrk="1" hangingPunct="1">
              <a:buClr>
                <a:schemeClr val="accent1"/>
              </a:buClr>
              <a:buFont typeface="Arial" panose="020B0604020202020204" pitchFamily="34" charset="0"/>
              <a:buChar char="•"/>
            </a:pPr>
            <a:r>
              <a:rPr lang="en-US" altLang="en-US" sz="2000" dirty="0"/>
              <a:t>The balance came in the form of contributions from affiliated foundations.</a:t>
            </a:r>
          </a:p>
          <a:p>
            <a:pPr marL="622300" lvl="1" indent="-342900" eaLnBrk="1" hangingPunct="1">
              <a:buClr>
                <a:schemeClr val="accent1"/>
              </a:buClr>
              <a:buFont typeface="Arial" panose="020B0604020202020204" pitchFamily="34" charset="0"/>
              <a:buChar char="•"/>
            </a:pPr>
            <a:r>
              <a:rPr lang="en-US" altLang="en-US" dirty="0"/>
              <a:t>Under U.S. tax laws, if companies donate new goods, they may deduct their fair-market value within the relevant limits.</a:t>
            </a:r>
          </a:p>
          <a:p>
            <a:endParaRPr lang="en-US" dirty="0"/>
          </a:p>
          <a:p>
            <a:pPr marL="114300" lvl="0" indent="-342900" eaLnBrk="1" hangingPunct="1">
              <a:buClr>
                <a:srgbClr val="FF0000"/>
              </a:buClr>
              <a:buNone/>
            </a:pPr>
            <a:r>
              <a:rPr lang="en-US" altLang="en-US" sz="2600" b="1" dirty="0">
                <a:solidFill>
                  <a:srgbClr val="FF0000"/>
                </a:solidFill>
              </a:rPr>
              <a:t>3. </a:t>
            </a:r>
            <a:r>
              <a:rPr lang="en-US" altLang="en-US" sz="2600" b="1" dirty="0"/>
              <a:t>Volunteer employee service (gifts of time).</a:t>
            </a:r>
          </a:p>
          <a:p>
            <a:pPr marL="965200" lvl="2" indent="-342900" eaLnBrk="1" hangingPunct="1">
              <a:buClr>
                <a:schemeClr val="accent1"/>
              </a:buClr>
              <a:buFont typeface="Arial" panose="020B0604020202020204" pitchFamily="34" charset="0"/>
              <a:buChar char="•"/>
            </a:pPr>
            <a:r>
              <a:rPr lang="en-US" altLang="en-US" sz="2000" dirty="0"/>
              <a:t>Involves the efforts of people to assist others in the community through unpaid work.</a:t>
            </a:r>
          </a:p>
          <a:p>
            <a:pPr marL="965200" lvl="2" indent="-342900" eaLnBrk="1" hangingPunct="1">
              <a:buClr>
                <a:schemeClr val="accent1"/>
              </a:buClr>
              <a:buFont typeface="Arial" panose="020B0604020202020204" pitchFamily="34" charset="0"/>
              <a:buChar char="•"/>
            </a:pPr>
            <a:r>
              <a:rPr lang="en-US" altLang="en-US" sz="2000" dirty="0"/>
              <a:t>An important trend is what is known as </a:t>
            </a:r>
            <a:r>
              <a:rPr lang="en-US" altLang="en-US" sz="2000" i="1" dirty="0"/>
              <a:t>skills-based </a:t>
            </a:r>
            <a:r>
              <a:rPr lang="en-US" altLang="en-US" sz="2000" dirty="0"/>
              <a:t>volunteerism, in which employee skills are matched to specialized needs.</a:t>
            </a:r>
          </a:p>
          <a:p>
            <a:pPr marL="965200" lvl="2" indent="-342900" eaLnBrk="1" hangingPunct="1">
              <a:buClr>
                <a:schemeClr val="accent1"/>
              </a:buClr>
              <a:buFont typeface="Arial" panose="020B0604020202020204" pitchFamily="34" charset="0"/>
              <a:buChar char="•"/>
            </a:pPr>
            <a:r>
              <a:rPr lang="en-US" altLang="en-US" sz="2000" dirty="0"/>
              <a:t>Another approach is for companies to provide employees with </a:t>
            </a:r>
            <a:r>
              <a:rPr lang="en-US" altLang="en-US" sz="2000" i="1" dirty="0"/>
              <a:t>paid</a:t>
            </a:r>
            <a:r>
              <a:rPr lang="en-US" altLang="en-US" sz="2000" dirty="0"/>
              <a:t> time off for volunteer service in the community.</a:t>
            </a:r>
          </a:p>
          <a:p>
            <a:endParaRPr lang="en-US"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10</a:t>
            </a:fld>
            <a:endParaRPr lang="en-US" altLang="en-US"/>
          </a:p>
        </p:txBody>
      </p:sp>
    </p:spTree>
    <p:extLst>
      <p:ext uri="{BB962C8B-B14F-4D97-AF65-F5344CB8AC3E}">
        <p14:creationId xmlns:p14="http://schemas.microsoft.com/office/powerpoint/2010/main" val="3120413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19C5CEDA-922E-46BB-B430-BA8905166482}" type="slidenum">
              <a:rPr lang="en-US" altLang="en-US" smtClean="0"/>
              <a:pPr>
                <a:defRPr/>
              </a:pPr>
              <a:t>11</a:t>
            </a:fld>
            <a:endParaRPr lang="en-US" altLang="en-US"/>
          </a:p>
        </p:txBody>
      </p:sp>
    </p:spTree>
    <p:extLst>
      <p:ext uri="{BB962C8B-B14F-4D97-AF65-F5344CB8AC3E}">
        <p14:creationId xmlns:p14="http://schemas.microsoft.com/office/powerpoint/2010/main" val="14915657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None/>
            </a:pPr>
            <a:r>
              <a:rPr lang="en-US" altLang="en-US" b="1" dirty="0">
                <a:latin typeface="Calibri" panose="020F0502020204030204" pitchFamily="34" charset="0"/>
                <a:ea typeface="MS PGothic" panose="020B0600070205080204" pitchFamily="34" charset="-128"/>
              </a:rPr>
              <a:t>Strategic philanthropy: </a:t>
            </a:r>
            <a:r>
              <a:rPr lang="en-US" altLang="en-US" dirty="0">
                <a:latin typeface="Calibri" panose="020F0502020204030204" pitchFamily="34" charset="0"/>
                <a:ea typeface="MS PGothic" panose="020B0600070205080204" pitchFamily="34" charset="-128"/>
              </a:rPr>
              <a:t>Corporate giving that is linked directly or indirectly to business goals and objectives.</a:t>
            </a:r>
            <a:endParaRPr lang="en-US" altLang="en-US" sz="1000" dirty="0">
              <a:latin typeface="Calibri" panose="020F0502020204030204" pitchFamily="34" charset="0"/>
              <a:ea typeface="MS PGothic" panose="020B0600070205080204" pitchFamily="34" charset="-128"/>
            </a:endParaRPr>
          </a:p>
          <a:p>
            <a:pPr lvl="1" eaLnBrk="1" hangingPunct="1">
              <a:buClr>
                <a:schemeClr val="accent1"/>
              </a:buClr>
              <a:buFont typeface="Arial" panose="020B0604020202020204" pitchFamily="34" charset="0"/>
              <a:buChar char="•"/>
            </a:pPr>
            <a:r>
              <a:rPr lang="en-US" altLang="en-US" dirty="0"/>
              <a:t>In this approach, both the company and society benefit from the gift.</a:t>
            </a:r>
            <a:endParaRPr lang="en-US" altLang="en-US" i="1" dirty="0"/>
          </a:p>
          <a:p>
            <a:pPr lvl="1" eaLnBrk="1" hangingPunct="1">
              <a:buClr>
                <a:schemeClr val="accent1"/>
              </a:buClr>
              <a:buFont typeface="Arial" panose="020B0604020202020204" pitchFamily="34" charset="0"/>
              <a:buChar char="•"/>
            </a:pPr>
            <a:r>
              <a:rPr lang="en-US" altLang="en-US" dirty="0">
                <a:latin typeface="Calibri" panose="020F0502020204030204" pitchFamily="34" charset="0"/>
              </a:rPr>
              <a:t>Increasingly popular approach to corporate giving.</a:t>
            </a:r>
          </a:p>
          <a:p>
            <a:endParaRPr lang="en-US" dirty="0"/>
          </a:p>
          <a:p>
            <a:pPr marL="0" indent="0" eaLnBrk="1" hangingPunct="1">
              <a:buNone/>
            </a:pPr>
            <a:r>
              <a:rPr lang="en-US" altLang="en-US" dirty="0">
                <a:latin typeface="Calibri" panose="020F0502020204030204" pitchFamily="34" charset="0"/>
                <a:ea typeface="MS PGothic" panose="020B0600070205080204" pitchFamily="34" charset="-128"/>
              </a:rPr>
              <a:t>Areas in which corporate contributions are most likely to enhance a company’s competitiveness, according to a </a:t>
            </a:r>
            <a:r>
              <a:rPr lang="en-US" altLang="en-US" i="1" dirty="0">
                <a:latin typeface="Calibri" panose="020F0502020204030204" pitchFamily="34" charset="0"/>
                <a:ea typeface="MS PGothic" panose="020B0600070205080204" pitchFamily="34" charset="-128"/>
              </a:rPr>
              <a:t>Harvard Business Review </a:t>
            </a:r>
            <a:r>
              <a:rPr lang="en-US" altLang="en-US" dirty="0">
                <a:latin typeface="Calibri" panose="020F0502020204030204" pitchFamily="34" charset="0"/>
                <a:ea typeface="MS PGothic" panose="020B0600070205080204" pitchFamily="34" charset="-128"/>
              </a:rPr>
              <a:t>study:</a:t>
            </a:r>
          </a:p>
          <a:p>
            <a:pPr marL="622300" lvl="1" indent="-342900" eaLnBrk="1" hangingPunct="1">
              <a:buClr>
                <a:schemeClr val="accent1"/>
              </a:buClr>
              <a:buFont typeface="Arial" panose="020B0604020202020204" pitchFamily="34" charset="0"/>
              <a:buChar char="•"/>
            </a:pPr>
            <a:r>
              <a:rPr lang="en-US" altLang="en-US" b="1" dirty="0"/>
              <a:t>Factor conditions</a:t>
            </a:r>
            <a:r>
              <a:rPr lang="en-US" altLang="en-US" dirty="0"/>
              <a:t> - supply of trained workers, physical infrastructure, and natural resources.</a:t>
            </a:r>
          </a:p>
          <a:p>
            <a:pPr marL="622300" lvl="1" indent="-342900" eaLnBrk="1" hangingPunct="1">
              <a:buClr>
                <a:schemeClr val="accent1"/>
              </a:buClr>
              <a:buFont typeface="Arial" panose="020B0604020202020204" pitchFamily="34" charset="0"/>
              <a:buChar char="•"/>
            </a:pPr>
            <a:r>
              <a:rPr lang="en-US" altLang="en-US" b="1" dirty="0"/>
              <a:t>Demand conditions</a:t>
            </a:r>
            <a:r>
              <a:rPr lang="en-US" altLang="en-US" dirty="0"/>
              <a:t> - affect demand for a product or service.</a:t>
            </a:r>
          </a:p>
          <a:p>
            <a:pPr marL="622300" lvl="1" indent="-342900" eaLnBrk="1" hangingPunct="1">
              <a:buClr>
                <a:schemeClr val="accent1"/>
              </a:buClr>
              <a:buFont typeface="Arial" panose="020B0604020202020204" pitchFamily="34" charset="0"/>
              <a:buChar char="•"/>
            </a:pPr>
            <a:r>
              <a:rPr lang="en-US" altLang="en-US" b="1" dirty="0"/>
              <a:t>Context for strategy and rivalry</a:t>
            </a:r>
            <a:r>
              <a:rPr lang="en-US" altLang="en-US" dirty="0"/>
              <a:t> - designed to support policies that create a more productive competitive environment.</a:t>
            </a:r>
          </a:p>
          <a:p>
            <a:pPr marL="622300" lvl="1" indent="-342900" eaLnBrk="1" hangingPunct="1">
              <a:buClr>
                <a:schemeClr val="accent1"/>
              </a:buClr>
              <a:buFont typeface="Arial" panose="020B0604020202020204" pitchFamily="34" charset="0"/>
              <a:buChar char="•"/>
            </a:pPr>
            <a:r>
              <a:rPr lang="en-US" altLang="en-US" b="1" dirty="0"/>
              <a:t>Related and supporting industries </a:t>
            </a:r>
            <a:r>
              <a:rPr lang="en-US" altLang="en-US" dirty="0"/>
              <a:t>- strengthen related sectors of the economy, may also help companies.</a:t>
            </a:r>
          </a:p>
          <a:p>
            <a:endParaRPr lang="en-US" dirty="0"/>
          </a:p>
          <a:p>
            <a:r>
              <a:rPr lang="en-US" altLang="en-US" b="1" dirty="0">
                <a:ea typeface="MS PGothic" charset="-128"/>
              </a:rPr>
              <a:t>Strategies to Optimize Benefits from Contributions</a:t>
            </a:r>
          </a:p>
          <a:p>
            <a:pPr marL="0" indent="0" eaLnBrk="1" hangingPunct="1">
              <a:buNone/>
              <a:defRPr/>
            </a:pPr>
            <a:r>
              <a:rPr lang="en-US" altLang="en-US" dirty="0">
                <a:ea typeface="MS PGothic" charset="-128"/>
              </a:rPr>
              <a:t>Strategies:</a:t>
            </a:r>
          </a:p>
          <a:p>
            <a:pPr marL="623887" lvl="1" indent="-342900" eaLnBrk="1" hangingPunct="1">
              <a:buClr>
                <a:schemeClr val="accent1"/>
              </a:buClr>
              <a:buFont typeface="Arial" panose="020B0604020202020204" pitchFamily="34" charset="0"/>
              <a:buChar char="•"/>
              <a:defRPr/>
            </a:pPr>
            <a:r>
              <a:rPr lang="en-US" altLang="en-US" dirty="0">
                <a:ea typeface="MS PGothic" charset="-128"/>
              </a:rPr>
              <a:t>Draw on the unique assets and competencies of the business.</a:t>
            </a:r>
          </a:p>
          <a:p>
            <a:pPr marL="623887" lvl="1" indent="-342900" eaLnBrk="1" hangingPunct="1">
              <a:buClr>
                <a:schemeClr val="accent1"/>
              </a:buClr>
              <a:buFont typeface="Arial" panose="020B0604020202020204" pitchFamily="34" charset="0"/>
              <a:buChar char="•"/>
              <a:defRPr/>
            </a:pPr>
            <a:r>
              <a:rPr lang="en-US" altLang="en-US" dirty="0">
                <a:ea typeface="MS PGothic" charset="-128"/>
              </a:rPr>
              <a:t>Align priorities with employee interests.</a:t>
            </a:r>
          </a:p>
          <a:p>
            <a:pPr marL="623887" lvl="1" indent="-342900" eaLnBrk="1" hangingPunct="1">
              <a:buClr>
                <a:schemeClr val="accent1"/>
              </a:buClr>
              <a:buFont typeface="Arial" panose="020B0604020202020204" pitchFamily="34" charset="0"/>
              <a:buChar char="•"/>
              <a:defRPr/>
            </a:pPr>
            <a:r>
              <a:rPr lang="en-US" altLang="en-US" dirty="0">
                <a:ea typeface="MS PGothic" charset="-128"/>
              </a:rPr>
              <a:t>Align priorities with core values of the firm.</a:t>
            </a:r>
          </a:p>
          <a:p>
            <a:endParaRPr lang="en-US" dirty="0">
              <a:ea typeface="MS PGothic" charset="-128"/>
            </a:endParaRPr>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EDF3EACD-DCB3-41B2-888B-0749495CF1C2}" type="slidenum">
              <a:rPr lang="en-US" altLang="en-US" smtClean="0"/>
              <a:pPr>
                <a:defRPr/>
              </a:pPr>
              <a:t>12</a:t>
            </a:fld>
            <a:endParaRPr lang="en-US" altLang="en-US"/>
          </a:p>
        </p:txBody>
      </p:sp>
    </p:spTree>
    <p:extLst>
      <p:ext uri="{BB962C8B-B14F-4D97-AF65-F5344CB8AC3E}">
        <p14:creationId xmlns:p14="http://schemas.microsoft.com/office/powerpoint/2010/main" val="1678926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None/>
            </a:pPr>
            <a:r>
              <a:rPr lang="en-US" altLang="en-US" b="1" dirty="0">
                <a:latin typeface="Calibri" panose="020F0502020204030204" pitchFamily="34" charset="0"/>
                <a:ea typeface="MS PGothic" panose="020B0600070205080204" pitchFamily="34" charset="-128"/>
              </a:rPr>
              <a:t>Return on social investment: </a:t>
            </a:r>
            <a:r>
              <a:rPr lang="en-US" altLang="en-US" dirty="0">
                <a:latin typeface="Calibri" panose="020F0502020204030204" pitchFamily="34" charset="0"/>
                <a:ea typeface="MS PGothic" panose="020B0600070205080204" pitchFamily="34" charset="-128"/>
              </a:rPr>
              <a:t>The benefits that accrue to business and society.</a:t>
            </a:r>
            <a:endParaRPr lang="en-US" altLang="en-US" sz="1000" dirty="0">
              <a:latin typeface="Calibri" panose="020F0502020204030204" pitchFamily="34" charset="0"/>
              <a:ea typeface="MS PGothic" panose="020B0600070205080204" pitchFamily="34" charset="-128"/>
            </a:endParaRPr>
          </a:p>
          <a:p>
            <a:pPr lvl="1" eaLnBrk="1" hangingPunct="1">
              <a:buClr>
                <a:schemeClr val="accent1"/>
              </a:buClr>
              <a:buFont typeface="Arial" panose="020B0604020202020204" pitchFamily="34" charset="0"/>
              <a:buChar char="•"/>
            </a:pPr>
            <a:r>
              <a:rPr lang="en-US" altLang="en-US" dirty="0">
                <a:latin typeface="Calibri" panose="020F0502020204030204" pitchFamily="34" charset="0"/>
                <a:ea typeface="MS PGothic" panose="020B0600070205080204" pitchFamily="34" charset="-128"/>
              </a:rPr>
              <a:t>Companies are using standard business tools to measure the outcomes of their investments in the community.</a:t>
            </a:r>
          </a:p>
          <a:p>
            <a:pPr lvl="1" eaLnBrk="1" hangingPunct="1">
              <a:buClr>
                <a:schemeClr val="accent1"/>
              </a:buClr>
              <a:buFont typeface="Arial" panose="020B0604020202020204" pitchFamily="34" charset="0"/>
              <a:buChar char="•"/>
            </a:pPr>
            <a:r>
              <a:rPr lang="en-US" altLang="en-US" dirty="0">
                <a:latin typeface="Calibri" panose="020F0502020204030204" pitchFamily="34" charset="0"/>
                <a:ea typeface="MS PGothic" panose="020B0600070205080204" pitchFamily="34" charset="-128"/>
              </a:rPr>
              <a:t>Return on social investment is often more difficult to measure than other kinds of return.</a:t>
            </a:r>
          </a:p>
          <a:p>
            <a:pPr lvl="1" eaLnBrk="1" hangingPunct="1">
              <a:buClr>
                <a:schemeClr val="accent1"/>
              </a:buClr>
              <a:buFont typeface="Arial" panose="020B0604020202020204" pitchFamily="34" charset="0"/>
              <a:buChar char="•"/>
            </a:pPr>
            <a:r>
              <a:rPr lang="en-US" altLang="en-US" dirty="0"/>
              <a:t>Nevertheless, community relations and corporate giving professionals have made significant advances in developing appropriate metrics as shown on the next slide.</a:t>
            </a:r>
          </a:p>
          <a:p>
            <a:endParaRPr lang="en-US" dirty="0"/>
          </a:p>
          <a:p>
            <a:pPr marL="0" indent="0" eaLnBrk="1" hangingPunct="1">
              <a:buNone/>
            </a:pPr>
            <a:r>
              <a:rPr lang="en-US" altLang="en-US" b="1" dirty="0">
                <a:latin typeface="Calibri" panose="020F0502020204030204" pitchFamily="34" charset="0"/>
                <a:ea typeface="MS PGothic" panose="020B0600070205080204" pitchFamily="34" charset="-128"/>
              </a:rPr>
              <a:t>Inputs: </a:t>
            </a:r>
            <a:r>
              <a:rPr lang="en-US" altLang="en-US" dirty="0">
                <a:latin typeface="Calibri" panose="020F0502020204030204" pitchFamily="34" charset="0"/>
                <a:ea typeface="MS PGothic" panose="020B0600070205080204" pitchFamily="34" charset="-128"/>
              </a:rPr>
              <a:t>The resources companies provide.</a:t>
            </a:r>
          </a:p>
          <a:p>
            <a:pPr lvl="1" eaLnBrk="1" hangingPunct="1">
              <a:buClr>
                <a:schemeClr val="accent1"/>
              </a:buClr>
              <a:buFont typeface="Arial" panose="020B0604020202020204" pitchFamily="34" charset="0"/>
              <a:buChar char="•"/>
            </a:pPr>
            <a:r>
              <a:rPr lang="en-US" altLang="en-US" dirty="0"/>
              <a:t>They may include cash contributions, employee time, products and services, or logistics support.</a:t>
            </a:r>
          </a:p>
          <a:p>
            <a:pPr marL="0" indent="0" eaLnBrk="1" hangingPunct="1">
              <a:buNone/>
            </a:pPr>
            <a:r>
              <a:rPr lang="en-US" altLang="en-US" b="1" dirty="0">
                <a:latin typeface="Calibri" panose="020F0502020204030204" pitchFamily="34" charset="0"/>
                <a:ea typeface="MS PGothic" panose="020B0600070205080204" pitchFamily="34" charset="-128"/>
              </a:rPr>
              <a:t>Outputs: </a:t>
            </a:r>
            <a:r>
              <a:rPr lang="en-US" altLang="en-US" dirty="0">
                <a:latin typeface="Calibri" panose="020F0502020204030204" pitchFamily="34" charset="0"/>
                <a:ea typeface="MS PGothic" panose="020B0600070205080204" pitchFamily="34" charset="-128"/>
              </a:rPr>
              <a:t>Measures of the activities that took place.</a:t>
            </a:r>
          </a:p>
          <a:p>
            <a:pPr lvl="1" eaLnBrk="1" hangingPunct="1">
              <a:buClr>
                <a:schemeClr val="accent1"/>
              </a:buClr>
              <a:buFont typeface="Arial" panose="020B0604020202020204" pitchFamily="34" charset="0"/>
              <a:buChar char="•"/>
            </a:pPr>
            <a:r>
              <a:rPr lang="en-US" altLang="en-US" dirty="0"/>
              <a:t>Usually numerical counts of people and communities served.</a:t>
            </a:r>
          </a:p>
          <a:p>
            <a:pPr marL="0" indent="0" eaLnBrk="1" hangingPunct="1">
              <a:buNone/>
            </a:pPr>
            <a:r>
              <a:rPr lang="en-US" altLang="en-US" b="1" dirty="0">
                <a:latin typeface="Calibri" panose="020F0502020204030204" pitchFamily="34" charset="0"/>
                <a:ea typeface="MS PGothic" panose="020B0600070205080204" pitchFamily="34" charset="-128"/>
              </a:rPr>
              <a:t>Impacts: </a:t>
            </a:r>
            <a:r>
              <a:rPr lang="en-US" altLang="en-US" dirty="0">
                <a:latin typeface="Calibri" panose="020F0502020204030204" pitchFamily="34" charset="0"/>
                <a:ea typeface="MS PGothic" panose="020B0600070205080204" pitchFamily="34" charset="-128"/>
              </a:rPr>
              <a:t>The difference the program made – the actual benefits that accrued to the people and communities served.</a:t>
            </a:r>
          </a:p>
          <a:p>
            <a:pPr lvl="1" eaLnBrk="1" hangingPunct="1">
              <a:buClr>
                <a:schemeClr val="accent1"/>
              </a:buClr>
              <a:buFont typeface="Arial" panose="020B0604020202020204" pitchFamily="34" charset="0"/>
              <a:buChar char="•"/>
            </a:pPr>
            <a:r>
              <a:rPr lang="en-US" altLang="en-US" dirty="0"/>
              <a:t>It is similar to outputs, except that it tries to capture the actual results of the gift.</a:t>
            </a:r>
          </a:p>
          <a:p>
            <a:pPr marL="0" indent="0" eaLnBrk="1" hangingPunct="1">
              <a:buNone/>
            </a:pPr>
            <a:r>
              <a:rPr lang="en-US" altLang="en-US" b="1" dirty="0">
                <a:latin typeface="Calibri" panose="020F0502020204030204" pitchFamily="34" charset="0"/>
                <a:ea typeface="MS PGothic" panose="020B0600070205080204" pitchFamily="34" charset="-128"/>
              </a:rPr>
              <a:t>Value creation: </a:t>
            </a:r>
            <a:r>
              <a:rPr lang="en-US" altLang="en-US" dirty="0">
                <a:latin typeface="Calibri" panose="020F0502020204030204" pitchFamily="34" charset="0"/>
                <a:ea typeface="MS PGothic" panose="020B0600070205080204" pitchFamily="34" charset="-128"/>
              </a:rPr>
              <a:t>The benefits to the business of the program.</a:t>
            </a:r>
          </a:p>
          <a:p>
            <a:pPr lvl="1" eaLnBrk="1" hangingPunct="1">
              <a:buClr>
                <a:schemeClr val="accent1"/>
              </a:buClr>
              <a:buFont typeface="Arial" panose="020B0604020202020204" pitchFamily="34" charset="0"/>
              <a:buChar char="•"/>
            </a:pPr>
            <a:r>
              <a:rPr lang="en-US" altLang="en-US" dirty="0"/>
              <a:t>This is similar to the concept of enlightened self-interest.</a:t>
            </a:r>
          </a:p>
          <a:p>
            <a:endParaRPr lang="en-US"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13</a:t>
            </a:fld>
            <a:endParaRPr lang="en-US" altLang="en-US"/>
          </a:p>
        </p:txBody>
      </p:sp>
    </p:spTree>
    <p:extLst>
      <p:ext uri="{BB962C8B-B14F-4D97-AF65-F5344CB8AC3E}">
        <p14:creationId xmlns:p14="http://schemas.microsoft.com/office/powerpoint/2010/main" val="34463409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None/>
            </a:pPr>
            <a:r>
              <a:rPr lang="en-US" altLang="en-US" dirty="0">
                <a:latin typeface="Calibri" panose="020F0502020204030204" pitchFamily="34" charset="0"/>
                <a:ea typeface="MS PGothic" panose="020B0600070205080204" pitchFamily="34" charset="-128"/>
              </a:rPr>
              <a:t>The need for collaborative partnerships is very apparent when dealing with community problems.</a:t>
            </a:r>
          </a:p>
          <a:p>
            <a:pPr marL="623887" lvl="1" indent="-342900" eaLnBrk="1" hangingPunct="1">
              <a:buClr>
                <a:schemeClr val="accent1"/>
              </a:buClr>
              <a:buFont typeface="Arial" panose="020B0604020202020204" pitchFamily="34" charset="0"/>
              <a:buChar char="•"/>
            </a:pPr>
            <a:r>
              <a:rPr lang="en-US" altLang="en-US" dirty="0">
                <a:latin typeface="Calibri" panose="020F0502020204030204" pitchFamily="34" charset="0"/>
                <a:ea typeface="MS PGothic" panose="020B0600070205080204" pitchFamily="34" charset="-128"/>
              </a:rPr>
              <a:t>One arena in which collaborative partnerships among business, government, and communities have been particularly effective is education.</a:t>
            </a:r>
          </a:p>
          <a:p>
            <a:pPr marL="623887" lvl="1" indent="-342900" eaLnBrk="1" hangingPunct="1">
              <a:buClr>
                <a:schemeClr val="accent1"/>
              </a:buClr>
              <a:buFont typeface="Arial" panose="020B0604020202020204" pitchFamily="34" charset="0"/>
              <a:buChar char="•"/>
            </a:pPr>
            <a:r>
              <a:rPr lang="en-US" altLang="en-US" dirty="0"/>
              <a:t>Companies rely on educational systems to provide them with well-trained employees equipped for today’s high-technology workplace.</a:t>
            </a:r>
          </a:p>
          <a:p>
            <a:endParaRPr lang="en-US"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15</a:t>
            </a:fld>
            <a:endParaRPr lang="en-US" altLang="en-US"/>
          </a:p>
        </p:txBody>
      </p:sp>
    </p:spTree>
    <p:extLst>
      <p:ext uri="{BB962C8B-B14F-4D97-AF65-F5344CB8AC3E}">
        <p14:creationId xmlns:p14="http://schemas.microsoft.com/office/powerpoint/2010/main" val="14097388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Closing slide.</a:t>
            </a:r>
          </a:p>
        </p:txBody>
      </p:sp>
      <p:sp>
        <p:nvSpPr>
          <p:cNvPr id="4" name="Slide Number Placeholder 3"/>
          <p:cNvSpPr>
            <a:spLocks noGrp="1"/>
          </p:cNvSpPr>
          <p:nvPr>
            <p:ph type="sldNum" sz="quarter" idx="10"/>
          </p:nvPr>
        </p:nvSpPr>
        <p:spPr/>
        <p:txBody>
          <a:bodyPr/>
          <a:lstStyle/>
          <a:p>
            <a:pPr>
              <a:defRPr/>
            </a:pPr>
            <a:fld id="{1F52196A-C6C5-4C0E-9804-57D2ADE3F1FA}" type="slidenum">
              <a:rPr lang="en-US" altLang="en-US" smtClean="0"/>
              <a:pPr>
                <a:defRPr/>
              </a:pPr>
              <a:t>16</a:t>
            </a:fld>
            <a:endParaRPr lang="en-US" altLang="en-US"/>
          </a:p>
        </p:txBody>
      </p:sp>
    </p:spTree>
    <p:extLst>
      <p:ext uri="{BB962C8B-B14F-4D97-AF65-F5344CB8AC3E}">
        <p14:creationId xmlns:p14="http://schemas.microsoft.com/office/powerpoint/2010/main" val="31076217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dirty="0">
              <a:latin typeface="Calibri" panose="020F0502020204030204" pitchFamily="34" charset="0"/>
              <a:ea typeface="MS PGothic" panose="020B0600070205080204" pitchFamily="34" charset="-128"/>
            </a:endParaRPr>
          </a:p>
        </p:txBody>
      </p:sp>
      <p:sp>
        <p:nvSpPr>
          <p:cNvPr id="4" name="Slide Number Placeholder 3"/>
          <p:cNvSpPr>
            <a:spLocks noGrp="1"/>
          </p:cNvSpPr>
          <p:nvPr>
            <p:ph type="sldNum" sz="quarter" idx="10"/>
          </p:nvPr>
        </p:nvSpPr>
        <p:spPr/>
        <p:txBody>
          <a:bodyPr/>
          <a:lstStyle/>
          <a:p>
            <a:pPr>
              <a:defRPr/>
            </a:pPr>
            <a:fld id="{1F52196A-C6C5-4C0E-9804-57D2ADE3F1FA}" type="slidenum">
              <a:rPr lang="en-US" altLang="en-US" smtClean="0"/>
              <a:pPr>
                <a:defRPr/>
              </a:pPr>
              <a:t>18</a:t>
            </a:fld>
            <a:endParaRPr lang="en-US" altLang="en-US"/>
          </a:p>
        </p:txBody>
      </p:sp>
    </p:spTree>
    <p:extLst>
      <p:ext uri="{BB962C8B-B14F-4D97-AF65-F5344CB8AC3E}">
        <p14:creationId xmlns:p14="http://schemas.microsoft.com/office/powerpoint/2010/main" val="21507706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dirty="0">
              <a:latin typeface="Calibri" panose="020F0502020204030204" pitchFamily="34" charset="0"/>
              <a:ea typeface="MS PGothic" panose="020B0600070205080204" pitchFamily="34" charset="-128"/>
            </a:endParaRPr>
          </a:p>
        </p:txBody>
      </p:sp>
      <p:sp>
        <p:nvSpPr>
          <p:cNvPr id="4" name="Slide Number Placeholder 3"/>
          <p:cNvSpPr>
            <a:spLocks noGrp="1"/>
          </p:cNvSpPr>
          <p:nvPr>
            <p:ph type="sldNum" sz="quarter" idx="10"/>
          </p:nvPr>
        </p:nvSpPr>
        <p:spPr/>
        <p:txBody>
          <a:bodyPr/>
          <a:lstStyle/>
          <a:p>
            <a:pPr>
              <a:defRPr/>
            </a:pPr>
            <a:fld id="{1F52196A-C6C5-4C0E-9804-57D2ADE3F1FA}" type="slidenum">
              <a:rPr lang="en-US" altLang="en-US" smtClean="0"/>
              <a:pPr>
                <a:defRPr/>
              </a:pPr>
              <a:t>19</a:t>
            </a:fld>
            <a:endParaRPr lang="en-US" altLang="en-US"/>
          </a:p>
        </p:txBody>
      </p:sp>
    </p:spTree>
    <p:extLst>
      <p:ext uri="{BB962C8B-B14F-4D97-AF65-F5344CB8AC3E}">
        <p14:creationId xmlns:p14="http://schemas.microsoft.com/office/powerpoint/2010/main" val="21507706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dirty="0">
              <a:latin typeface="Calibri" panose="020F0502020204030204" pitchFamily="34" charset="0"/>
              <a:ea typeface="MS PGothic" panose="020B0600070205080204" pitchFamily="34" charset="-128"/>
            </a:endParaRPr>
          </a:p>
        </p:txBody>
      </p:sp>
      <p:sp>
        <p:nvSpPr>
          <p:cNvPr id="4" name="Slide Number Placeholder 3"/>
          <p:cNvSpPr>
            <a:spLocks noGrp="1"/>
          </p:cNvSpPr>
          <p:nvPr>
            <p:ph type="sldNum" sz="quarter" idx="10"/>
          </p:nvPr>
        </p:nvSpPr>
        <p:spPr/>
        <p:txBody>
          <a:bodyPr/>
          <a:lstStyle/>
          <a:p>
            <a:pPr>
              <a:defRPr/>
            </a:pPr>
            <a:fld id="{1F52196A-C6C5-4C0E-9804-57D2ADE3F1FA}" type="slidenum">
              <a:rPr lang="en-US" altLang="en-US" smtClean="0"/>
              <a:pPr>
                <a:defRPr/>
              </a:pPr>
              <a:t>20</a:t>
            </a:fld>
            <a:endParaRPr lang="en-US" altLang="en-US"/>
          </a:p>
        </p:txBody>
      </p:sp>
    </p:spTree>
    <p:extLst>
      <p:ext uri="{BB962C8B-B14F-4D97-AF65-F5344CB8AC3E}">
        <p14:creationId xmlns:p14="http://schemas.microsoft.com/office/powerpoint/2010/main" val="21507706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dirty="0">
              <a:latin typeface="Calibri" panose="020F0502020204030204" pitchFamily="34" charset="0"/>
              <a:ea typeface="MS PGothic" panose="020B0600070205080204" pitchFamily="34" charset="-128"/>
            </a:endParaRPr>
          </a:p>
        </p:txBody>
      </p:sp>
      <p:sp>
        <p:nvSpPr>
          <p:cNvPr id="4" name="Slide Number Placeholder 3"/>
          <p:cNvSpPr>
            <a:spLocks noGrp="1"/>
          </p:cNvSpPr>
          <p:nvPr>
            <p:ph type="sldNum" sz="quarter" idx="10"/>
          </p:nvPr>
        </p:nvSpPr>
        <p:spPr/>
        <p:txBody>
          <a:bodyPr/>
          <a:lstStyle/>
          <a:p>
            <a:pPr>
              <a:defRPr/>
            </a:pPr>
            <a:fld id="{1F52196A-C6C5-4C0E-9804-57D2ADE3F1FA}" type="slidenum">
              <a:rPr lang="en-US" altLang="en-US" smtClean="0"/>
              <a:pPr>
                <a:defRPr/>
              </a:pPr>
              <a:t>21</a:t>
            </a:fld>
            <a:endParaRPr lang="en-US" altLang="en-US"/>
          </a:p>
        </p:txBody>
      </p:sp>
    </p:spTree>
    <p:extLst>
      <p:ext uri="{BB962C8B-B14F-4D97-AF65-F5344CB8AC3E}">
        <p14:creationId xmlns:p14="http://schemas.microsoft.com/office/powerpoint/2010/main" val="2150770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None/>
            </a:pPr>
            <a:r>
              <a:rPr lang="en-US" altLang="en-US" sz="1200" b="1" u="sng" kern="1200" dirty="0">
                <a:solidFill>
                  <a:srgbClr val="125F9A"/>
                </a:solidFill>
                <a:latin typeface="Tahoma" pitchFamily="34" charset="0"/>
                <a:ea typeface="MS PGothic" panose="020B0600070205080204" pitchFamily="34" charset="-128"/>
                <a:cs typeface="MS PGothic" panose="020B0600070205080204" pitchFamily="34" charset="-128"/>
              </a:rPr>
              <a:t>The Business–Community Relationship</a:t>
            </a:r>
            <a:endParaRPr lang="en-US" altLang="en-US" b="1" u="sng" dirty="0"/>
          </a:p>
          <a:p>
            <a:pPr marL="0" indent="0" eaLnBrk="1" hangingPunct="1">
              <a:buNone/>
            </a:pPr>
            <a:endParaRPr lang="en-US" altLang="en-US" dirty="0"/>
          </a:p>
          <a:p>
            <a:pPr marL="0" indent="0" eaLnBrk="1" hangingPunct="1">
              <a:buNone/>
            </a:pPr>
            <a:r>
              <a:rPr lang="en-US" altLang="en-US" b="1" dirty="0"/>
              <a:t>Community: </a:t>
            </a:r>
            <a:r>
              <a:rPr lang="en-US" altLang="en-US" b="0" dirty="0"/>
              <a:t>A company’s area of local business influence.</a:t>
            </a:r>
          </a:p>
          <a:p>
            <a:pPr lvl="1" eaLnBrk="1" hangingPunct="1">
              <a:buClr>
                <a:schemeClr val="accent1"/>
              </a:buClr>
              <a:buFont typeface="Arial" panose="020B0604020202020204" pitchFamily="34" charset="0"/>
              <a:buChar char="•"/>
            </a:pPr>
            <a:r>
              <a:rPr lang="en-US" altLang="en-US" dirty="0"/>
              <a:t>Whether a business is small or large, local or global, its relationship with the community or communities with which it interacts is one of mutual interdependence.</a:t>
            </a:r>
          </a:p>
          <a:p>
            <a:pPr lvl="1" eaLnBrk="1" hangingPunct="1">
              <a:buClr>
                <a:schemeClr val="accent1"/>
              </a:buClr>
              <a:buFont typeface="Arial" panose="020B0604020202020204" pitchFamily="34" charset="0"/>
              <a:buChar char="•"/>
            </a:pPr>
            <a:r>
              <a:rPr lang="en-US" altLang="en-US" b="0" dirty="0"/>
              <a:t>There are expectations on both sides.</a:t>
            </a:r>
          </a:p>
          <a:p>
            <a:endParaRPr lang="en-US" dirty="0"/>
          </a:p>
          <a:p>
            <a:pPr marL="0" indent="0" eaLnBrk="1" hangingPunct="1">
              <a:spcAft>
                <a:spcPts val="1900"/>
              </a:spcAft>
              <a:buNone/>
            </a:pPr>
            <a:r>
              <a:rPr lang="en-US" altLang="en-US" b="1" u="sng" dirty="0">
                <a:ea typeface="MS PGothic" charset="-128"/>
              </a:rPr>
              <a:t>The Business Case for Community Involvement</a:t>
            </a:r>
            <a:endParaRPr lang="en-US" altLang="en-US" b="1" u="sng" dirty="0">
              <a:latin typeface="Calibri" panose="020F0502020204030204" pitchFamily="34" charset="0"/>
              <a:ea typeface="MS PGothic" panose="020B0600070205080204" pitchFamily="34" charset="-128"/>
            </a:endParaRPr>
          </a:p>
          <a:p>
            <a:pPr marL="0" indent="0" eaLnBrk="1" hangingPunct="1">
              <a:spcAft>
                <a:spcPts val="1900"/>
              </a:spcAft>
              <a:buNone/>
            </a:pPr>
            <a:r>
              <a:rPr lang="en-US" altLang="en-US" b="1" dirty="0">
                <a:latin typeface="Calibri" panose="020F0502020204030204" pitchFamily="34" charset="0"/>
                <a:ea typeface="MS PGothic" panose="020B0600070205080204" pitchFamily="34" charset="-128"/>
              </a:rPr>
              <a:t>Civic engagement: </a:t>
            </a:r>
            <a:r>
              <a:rPr lang="en-US" altLang="en-US" dirty="0">
                <a:latin typeface="Calibri" panose="020F0502020204030204" pitchFamily="34" charset="0"/>
                <a:ea typeface="MS PGothic" panose="020B0600070205080204" pitchFamily="34" charset="-128"/>
              </a:rPr>
              <a:t>The active involvement of businesses and individuals in changing and improving communities.</a:t>
            </a:r>
            <a:endParaRPr lang="en-US" altLang="en-US" sz="1000" i="1" dirty="0">
              <a:latin typeface="Calibri" panose="020F0502020204030204" pitchFamily="34" charset="0"/>
              <a:ea typeface="MS PGothic" panose="020B0600070205080204" pitchFamily="34" charset="-128"/>
            </a:endParaRPr>
          </a:p>
          <a:p>
            <a:pPr marL="0" indent="0" eaLnBrk="1" hangingPunct="1">
              <a:buNone/>
            </a:pPr>
            <a:r>
              <a:rPr lang="en-US" altLang="en-US" dirty="0">
                <a:latin typeface="Calibri" panose="020F0502020204030204" pitchFamily="34" charset="0"/>
                <a:ea typeface="MS PGothic" panose="020B0600070205080204" pitchFamily="34" charset="-128"/>
              </a:rPr>
              <a:t>Reasons for community involvement</a:t>
            </a:r>
          </a:p>
          <a:p>
            <a:pPr marL="285750" lvl="1" indent="0" eaLnBrk="1" hangingPunct="1">
              <a:buNone/>
            </a:pPr>
            <a:r>
              <a:rPr lang="en-US" altLang="en-US" dirty="0">
                <a:solidFill>
                  <a:srgbClr val="FF0000"/>
                </a:solidFill>
              </a:rPr>
              <a:t>1. </a:t>
            </a:r>
            <a:r>
              <a:rPr lang="en-US" altLang="en-US" dirty="0"/>
              <a:t>Major way to carry out corporate citizenship mission.</a:t>
            </a:r>
          </a:p>
          <a:p>
            <a:pPr marL="285750" lvl="1" indent="0" eaLnBrk="1" hangingPunct="1">
              <a:buNone/>
            </a:pPr>
            <a:r>
              <a:rPr lang="en-US" altLang="en-US" dirty="0">
                <a:solidFill>
                  <a:srgbClr val="FF0000"/>
                </a:solidFill>
              </a:rPr>
              <a:t>2. </a:t>
            </a:r>
            <a:r>
              <a:rPr lang="en-US" altLang="en-US" dirty="0"/>
              <a:t>To win local support for business activity, be granted an informal “license to operate” in the community.</a:t>
            </a:r>
          </a:p>
          <a:p>
            <a:pPr marL="285750" lvl="1" indent="0" eaLnBrk="1" hangingPunct="1">
              <a:buNone/>
            </a:pPr>
            <a:r>
              <a:rPr lang="en-US" altLang="en-US" dirty="0">
                <a:solidFill>
                  <a:srgbClr val="FF0000"/>
                </a:solidFill>
              </a:rPr>
              <a:t>3. </a:t>
            </a:r>
            <a:r>
              <a:rPr lang="en-US" altLang="en-US" dirty="0"/>
              <a:t>Helps to build “social capital.”</a:t>
            </a:r>
          </a:p>
          <a:p>
            <a:pPr marL="800100" lvl="2" indent="-228600" eaLnBrk="1" hangingPunct="1">
              <a:buClr>
                <a:schemeClr val="accent1"/>
              </a:buClr>
              <a:buFont typeface="Arial" panose="020B0604020202020204" pitchFamily="34" charset="0"/>
              <a:buChar char="•"/>
            </a:pPr>
            <a:r>
              <a:rPr lang="en-US" altLang="en-US" i="1" dirty="0"/>
              <a:t>Social capital</a:t>
            </a:r>
            <a:r>
              <a:rPr lang="en-US" altLang="en-US" dirty="0"/>
              <a:t>: the norms and networks that enable collective action.</a:t>
            </a:r>
          </a:p>
          <a:p>
            <a:pPr marL="800100" lvl="2" indent="-228600" eaLnBrk="1" hangingPunct="1">
              <a:buClr>
                <a:schemeClr val="accent1"/>
              </a:buClr>
              <a:buFont typeface="Arial" panose="020B0604020202020204" pitchFamily="34" charset="0"/>
              <a:buChar char="•"/>
            </a:pPr>
            <a:r>
              <a:rPr lang="en-US" altLang="en-US" dirty="0"/>
              <a:t>High levels of social capital enhance a community’s quality of life.</a:t>
            </a:r>
          </a:p>
          <a:p>
            <a:pPr marL="800100" lvl="2" indent="-228600" eaLnBrk="1" hangingPunct="1">
              <a:buClr>
                <a:schemeClr val="accent1"/>
              </a:buClr>
              <a:buFont typeface="Arial" panose="020B0604020202020204" pitchFamily="34" charset="0"/>
              <a:buChar char="•"/>
            </a:pPr>
            <a:endParaRPr lang="en-US" altLang="en-US" dirty="0"/>
          </a:p>
          <a:p>
            <a:pPr marL="0" indent="0" eaLnBrk="1" hangingPunct="1">
              <a:buNone/>
            </a:pPr>
            <a:r>
              <a:rPr lang="en-US" altLang="en-US" b="1" dirty="0">
                <a:latin typeface="Calibri" panose="020F0502020204030204" pitchFamily="34" charset="0"/>
                <a:ea typeface="MS PGothic" panose="020B0600070205080204" pitchFamily="34" charset="-128"/>
              </a:rPr>
              <a:t>Community relations: </a:t>
            </a:r>
            <a:r>
              <a:rPr lang="en-US" altLang="en-US" dirty="0">
                <a:latin typeface="Calibri" panose="020F0502020204030204" pitchFamily="34" charset="0"/>
                <a:ea typeface="MS PGothic" panose="020B0600070205080204" pitchFamily="34" charset="-128"/>
              </a:rPr>
              <a:t>The organized involvement of business with the community.</a:t>
            </a:r>
          </a:p>
          <a:p>
            <a:pPr marL="0" indent="0" eaLnBrk="1" hangingPunct="1">
              <a:buNone/>
            </a:pPr>
            <a:r>
              <a:rPr lang="en-US" altLang="en-US" dirty="0">
                <a:latin typeface="Calibri" panose="020F0502020204030204" pitchFamily="34" charset="0"/>
                <a:ea typeface="MS PGothic" panose="020B0600070205080204" pitchFamily="34" charset="-128"/>
              </a:rPr>
              <a:t>Community relations departments are typically involved with a range of responsibilities:</a:t>
            </a:r>
            <a:endParaRPr lang="en-US" altLang="en-US" strike="sngStrike" dirty="0">
              <a:latin typeface="Calibri" panose="020F0502020204030204" pitchFamily="34" charset="0"/>
              <a:ea typeface="MS PGothic" panose="020B0600070205080204" pitchFamily="34" charset="-128"/>
            </a:endParaRPr>
          </a:p>
          <a:p>
            <a:pPr marL="623887" lvl="1" indent="-342900" eaLnBrk="1" hangingPunct="1">
              <a:buClr>
                <a:schemeClr val="accent1"/>
              </a:buClr>
              <a:buFont typeface="Arial" panose="020B0604020202020204" pitchFamily="34" charset="0"/>
              <a:buChar char="•"/>
            </a:pPr>
            <a:r>
              <a:rPr lang="en-US" altLang="en-US" dirty="0">
                <a:latin typeface="Calibri" panose="020F0502020204030204" pitchFamily="34" charset="0"/>
                <a:ea typeface="MS PGothic" panose="020B0600070205080204" pitchFamily="34" charset="-128"/>
              </a:rPr>
              <a:t>Employee volunteer programs.</a:t>
            </a:r>
          </a:p>
          <a:p>
            <a:pPr marL="623887" lvl="1" indent="-342900" eaLnBrk="1" hangingPunct="1">
              <a:buClr>
                <a:schemeClr val="accent1"/>
              </a:buClr>
              <a:buFont typeface="Arial" panose="020B0604020202020204" pitchFamily="34" charset="0"/>
              <a:buChar char="•"/>
            </a:pPr>
            <a:r>
              <a:rPr lang="en-US" altLang="en-US" dirty="0">
                <a:latin typeface="Calibri" panose="020F0502020204030204" pitchFamily="34" charset="0"/>
              </a:rPr>
              <a:t>S</a:t>
            </a:r>
            <a:r>
              <a:rPr lang="en-US" altLang="en-US" dirty="0">
                <a:latin typeface="Calibri" panose="020F0502020204030204" pitchFamily="34" charset="0"/>
                <a:ea typeface="MS PGothic" panose="020B0600070205080204" pitchFamily="34" charset="-128"/>
              </a:rPr>
              <a:t>ustainability reporting.</a:t>
            </a:r>
          </a:p>
          <a:p>
            <a:pPr marL="623887" lvl="1" indent="-342900" eaLnBrk="1" hangingPunct="1">
              <a:buClr>
                <a:schemeClr val="accent1"/>
              </a:buClr>
              <a:buFont typeface="Arial" panose="020B0604020202020204" pitchFamily="34" charset="0"/>
              <a:buChar char="•"/>
            </a:pPr>
            <a:r>
              <a:rPr lang="en-US" altLang="en-US" dirty="0">
                <a:latin typeface="Calibri" panose="020F0502020204030204" pitchFamily="34" charset="0"/>
              </a:rPr>
              <a:t>C</a:t>
            </a:r>
            <a:r>
              <a:rPr lang="en-US" altLang="en-US" dirty="0">
                <a:latin typeface="Calibri" panose="020F0502020204030204" pitchFamily="34" charset="0"/>
                <a:ea typeface="MS PGothic" panose="020B0600070205080204" pitchFamily="34" charset="-128"/>
              </a:rPr>
              <a:t>orporate giving.</a:t>
            </a:r>
          </a:p>
          <a:p>
            <a:pPr marL="623887" lvl="1" indent="-342900" eaLnBrk="1" hangingPunct="1">
              <a:buClr>
                <a:schemeClr val="accent1"/>
              </a:buClr>
              <a:buFont typeface="Arial" panose="020B0604020202020204" pitchFamily="34" charset="0"/>
              <a:buChar char="•"/>
            </a:pPr>
            <a:r>
              <a:rPr lang="en-US" altLang="en-US" dirty="0">
                <a:latin typeface="Calibri" panose="020F0502020204030204" pitchFamily="34" charset="0"/>
              </a:rPr>
              <a:t>S</a:t>
            </a:r>
            <a:r>
              <a:rPr lang="en-US" altLang="en-US" dirty="0">
                <a:latin typeface="Calibri" panose="020F0502020204030204" pitchFamily="34" charset="0"/>
                <a:ea typeface="MS PGothic" panose="020B0600070205080204" pitchFamily="34" charset="-128"/>
              </a:rPr>
              <a:t>takeholder engagement.</a:t>
            </a:r>
          </a:p>
          <a:p>
            <a:pPr marL="623887" lvl="1" indent="-342900" eaLnBrk="1" hangingPunct="1">
              <a:buClr>
                <a:schemeClr val="accent1"/>
              </a:buClr>
              <a:buFont typeface="Arial" panose="020B0604020202020204" pitchFamily="34" charset="0"/>
              <a:buChar char="•"/>
            </a:pPr>
            <a:r>
              <a:rPr lang="en-US" altLang="en-US" dirty="0">
                <a:latin typeface="Calibri" panose="020F0502020204030204" pitchFamily="34" charset="0"/>
              </a:rPr>
              <a:t>D</a:t>
            </a:r>
            <a:r>
              <a:rPr lang="en-US" altLang="en-US" dirty="0">
                <a:latin typeface="Calibri" panose="020F0502020204030204" pitchFamily="34" charset="0"/>
                <a:ea typeface="MS PGothic" panose="020B0600070205080204" pitchFamily="34" charset="-128"/>
              </a:rPr>
              <a:t>isaster preparedness.</a:t>
            </a:r>
          </a:p>
          <a:p>
            <a:pPr marL="114300" lvl="1" indent="0" eaLnBrk="1" hangingPunct="1">
              <a:buClr>
                <a:schemeClr val="accent1"/>
              </a:buClr>
              <a:buFont typeface="Arial" panose="020B0604020202020204" pitchFamily="34" charset="0"/>
              <a:buNone/>
            </a:pPr>
            <a:endParaRPr lang="en-US" altLang="en-US" dirty="0"/>
          </a:p>
          <a:p>
            <a:endParaRPr lang="en-US" dirty="0"/>
          </a:p>
        </p:txBody>
      </p:sp>
      <p:sp>
        <p:nvSpPr>
          <p:cNvPr id="4" name="Slide Number Placeholder 3"/>
          <p:cNvSpPr>
            <a:spLocks noGrp="1"/>
          </p:cNvSpPr>
          <p:nvPr>
            <p:ph type="sldNum" sz="quarter" idx="5"/>
          </p:nvPr>
        </p:nvSpPr>
        <p:spPr/>
        <p:txBody>
          <a:bodyPr/>
          <a:lstStyle/>
          <a:p>
            <a:pPr>
              <a:defRPr/>
            </a:pPr>
            <a:fld id="{EDF3EACD-DCB3-41B2-888B-0749495CF1C2}" type="slidenum">
              <a:rPr lang="en-US" altLang="en-US" smtClean="0"/>
              <a:pPr>
                <a:defRPr/>
              </a:pPr>
              <a:t>2</a:t>
            </a:fld>
            <a:endParaRPr lang="en-US" altLang="en-US"/>
          </a:p>
        </p:txBody>
      </p:sp>
    </p:spTree>
    <p:extLst>
      <p:ext uri="{BB962C8B-B14F-4D97-AF65-F5344CB8AC3E}">
        <p14:creationId xmlns:p14="http://schemas.microsoft.com/office/powerpoint/2010/main" val="11344028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3</a:t>
            </a:fld>
            <a:endParaRPr lang="en-US" altLang="en-US"/>
          </a:p>
        </p:txBody>
      </p:sp>
    </p:spTree>
    <p:extLst>
      <p:ext uri="{BB962C8B-B14F-4D97-AF65-F5344CB8AC3E}">
        <p14:creationId xmlns:p14="http://schemas.microsoft.com/office/powerpoint/2010/main" val="26398473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19C5CEDA-922E-46BB-B430-BA8905166482}" type="slidenum">
              <a:rPr lang="en-US" altLang="en-US" smtClean="0"/>
              <a:pPr>
                <a:defRPr/>
              </a:pPr>
              <a:t>4</a:t>
            </a:fld>
            <a:endParaRPr lang="en-US" altLang="en-US"/>
          </a:p>
        </p:txBody>
      </p:sp>
    </p:spTree>
    <p:extLst>
      <p:ext uri="{BB962C8B-B14F-4D97-AF65-F5344CB8AC3E}">
        <p14:creationId xmlns:p14="http://schemas.microsoft.com/office/powerpoint/2010/main" val="22247221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5</a:t>
            </a:fld>
            <a:endParaRPr lang="en-US" altLang="en-US"/>
          </a:p>
        </p:txBody>
      </p:sp>
    </p:spTree>
    <p:extLst>
      <p:ext uri="{BB962C8B-B14F-4D97-AF65-F5344CB8AC3E}">
        <p14:creationId xmlns:p14="http://schemas.microsoft.com/office/powerpoint/2010/main" val="2479857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None/>
            </a:pPr>
            <a:r>
              <a:rPr lang="en-US" altLang="en-US" dirty="0">
                <a:latin typeface="Calibri" panose="020F0502020204030204" pitchFamily="34" charset="0"/>
                <a:ea typeface="MS PGothic" panose="020B0600070205080204" pitchFamily="34" charset="-128"/>
              </a:rPr>
              <a:t>Several specific ways in which businesses and their community relations departments have addressed some critical concerns facing communities are:</a:t>
            </a:r>
            <a:endParaRPr lang="en-US" altLang="en-US" sz="1000" dirty="0">
              <a:latin typeface="Calibri" panose="020F0502020204030204" pitchFamily="34" charset="0"/>
              <a:ea typeface="MS PGothic" panose="020B0600070205080204" pitchFamily="34" charset="-128"/>
            </a:endParaRPr>
          </a:p>
          <a:p>
            <a:pPr marL="742950" lvl="1" indent="-342900" eaLnBrk="1" hangingPunct="1">
              <a:buClr>
                <a:schemeClr val="accent1"/>
              </a:buClr>
              <a:buFont typeface="Arial" panose="020B0604020202020204" pitchFamily="34" charset="0"/>
              <a:buChar char="•"/>
            </a:pPr>
            <a:r>
              <a:rPr lang="en-US" altLang="en-US" dirty="0"/>
              <a:t>Economic development.</a:t>
            </a:r>
            <a:endParaRPr lang="en-US" altLang="en-US" sz="1000" dirty="0"/>
          </a:p>
          <a:p>
            <a:pPr marL="742950" lvl="1" indent="-342900" eaLnBrk="1" hangingPunct="1">
              <a:buClr>
                <a:schemeClr val="accent1"/>
              </a:buClr>
              <a:buFont typeface="Arial" panose="020B0604020202020204" pitchFamily="34" charset="0"/>
              <a:buChar char="•"/>
            </a:pPr>
            <a:r>
              <a:rPr lang="en-US" altLang="en-US" dirty="0"/>
              <a:t>Housing.</a:t>
            </a:r>
            <a:endParaRPr lang="en-US" altLang="en-US" sz="1000" dirty="0"/>
          </a:p>
          <a:p>
            <a:pPr marL="742950" lvl="1" indent="-342900" eaLnBrk="1" hangingPunct="1">
              <a:buClr>
                <a:schemeClr val="accent1"/>
              </a:buClr>
              <a:buFont typeface="Arial" panose="020B0604020202020204" pitchFamily="34" charset="0"/>
              <a:buChar char="•"/>
            </a:pPr>
            <a:r>
              <a:rPr lang="en-US" altLang="en-US" dirty="0"/>
              <a:t>Aid to minority, women, and disabled veteran-owned enterprises. </a:t>
            </a:r>
            <a:endParaRPr lang="en-US" altLang="en-US" sz="1000" dirty="0"/>
          </a:p>
          <a:p>
            <a:pPr marL="742950" lvl="1" indent="-342900" eaLnBrk="1" hangingPunct="1">
              <a:buClr>
                <a:schemeClr val="accent1"/>
              </a:buClr>
              <a:buFont typeface="Arial" panose="020B0604020202020204" pitchFamily="34" charset="0"/>
              <a:buChar char="•"/>
            </a:pPr>
            <a:r>
              <a:rPr lang="en-US" altLang="en-US" dirty="0"/>
              <a:t>Disaster, terrorism, and war relief.</a:t>
            </a:r>
          </a:p>
          <a:p>
            <a:pPr marL="742950" lvl="1" indent="-342900" eaLnBrk="1" hangingPunct="1">
              <a:buClr>
                <a:schemeClr val="accent1"/>
              </a:buClr>
              <a:buFont typeface="Arial" panose="020B0604020202020204" pitchFamily="34" charset="0"/>
              <a:buChar char="•"/>
            </a:pPr>
            <a:endParaRPr lang="en-US" altLang="en-US" b="1" dirty="0"/>
          </a:p>
          <a:p>
            <a:pPr marL="0" lvl="0" indent="-57150" eaLnBrk="1" hangingPunct="1">
              <a:buClr>
                <a:schemeClr val="accent1"/>
              </a:buClr>
              <a:buFont typeface="Arial" panose="020B0604020202020204" pitchFamily="34" charset="0"/>
              <a:buNone/>
            </a:pPr>
            <a:r>
              <a:rPr lang="en-US" altLang="en-US" b="1" dirty="0">
                <a:ea typeface="MS PGothic" charset="-128"/>
              </a:rPr>
              <a:t>Economic Development </a:t>
            </a:r>
          </a:p>
          <a:p>
            <a:pPr marL="0" indent="0" eaLnBrk="1" hangingPunct="1">
              <a:buNone/>
            </a:pPr>
            <a:r>
              <a:rPr lang="en-US" altLang="en-US" dirty="0">
                <a:latin typeface="Calibri" panose="020F0502020204030204" pitchFamily="34" charset="0"/>
                <a:ea typeface="MS PGothic" panose="020B0600070205080204" pitchFamily="34" charset="-128"/>
              </a:rPr>
              <a:t>Intended to bring new business into the area and develop workforce skills.</a:t>
            </a:r>
          </a:p>
          <a:p>
            <a:pPr marL="301625" indent="-301625" eaLnBrk="1" hangingPunct="1">
              <a:buFont typeface="Wingdings" panose="05000000000000000000" pitchFamily="2" charset="2"/>
              <a:buChar char="à"/>
            </a:pPr>
            <a:r>
              <a:rPr lang="en-US" altLang="en-US" dirty="0">
                <a:latin typeface="Calibri" panose="020F0502020204030204" pitchFamily="34" charset="0"/>
                <a:ea typeface="MS PGothic" panose="020B0600070205080204" pitchFamily="34" charset="-128"/>
                <a:sym typeface="Wingdings" panose="05000000000000000000" pitchFamily="2" charset="2"/>
              </a:rPr>
              <a:t> Example:</a:t>
            </a:r>
          </a:p>
          <a:p>
            <a:pPr marL="342900" lvl="1" indent="0" eaLnBrk="1" hangingPunct="1">
              <a:buFont typeface="Arial" panose="020B0604020202020204" pitchFamily="34" charset="0"/>
              <a:buNone/>
            </a:pPr>
            <a:r>
              <a:rPr lang="en-US" altLang="en-US" dirty="0" err="1"/>
              <a:t>AeroFarms</a:t>
            </a:r>
            <a:r>
              <a:rPr lang="en-US" altLang="en-US" dirty="0"/>
              <a:t> leased a former steel mill to use as an indoor vegetable farm, using aeroponics technology, creating jobs in the community.</a:t>
            </a:r>
          </a:p>
          <a:p>
            <a:pPr marL="0" lvl="0" indent="-57150" eaLnBrk="1" hangingPunct="1">
              <a:buClr>
                <a:schemeClr val="accent1"/>
              </a:buClr>
              <a:buFont typeface="Arial" panose="020B0604020202020204" pitchFamily="34" charset="0"/>
              <a:buNone/>
            </a:pPr>
            <a:endParaRPr lang="en-US" b="1" dirty="0"/>
          </a:p>
          <a:p>
            <a:pPr marL="0" lvl="0" indent="-57150" eaLnBrk="1" hangingPunct="1">
              <a:buClr>
                <a:schemeClr val="accent1"/>
              </a:buClr>
              <a:buFont typeface="Arial" panose="020B0604020202020204" pitchFamily="34" charset="0"/>
              <a:buNone/>
            </a:pPr>
            <a:r>
              <a:rPr lang="en-US" b="1" dirty="0"/>
              <a:t>Housing</a:t>
            </a:r>
          </a:p>
          <a:p>
            <a:pPr marL="0" indent="0" eaLnBrk="1" fontAlgn="auto" hangingPunct="1">
              <a:spcAft>
                <a:spcPts val="0"/>
              </a:spcAft>
              <a:buNone/>
              <a:defRPr/>
            </a:pPr>
            <a:r>
              <a:rPr lang="en-US" dirty="0">
                <a:ea typeface="MS PGothic" charset="0"/>
              </a:rPr>
              <a:t>Life and health insurance companies have taken the lead in programs to revitalize neighborhood housing through organizations:</a:t>
            </a:r>
          </a:p>
          <a:p>
            <a:pPr marL="741362" lvl="1" indent="-342900" eaLnBrk="1" fontAlgn="auto" hangingPunct="1">
              <a:spcAft>
                <a:spcPts val="0"/>
              </a:spcAft>
              <a:buClr>
                <a:schemeClr val="accent1"/>
              </a:buClr>
              <a:buFont typeface="Arial" panose="020B0604020202020204" pitchFamily="34" charset="0"/>
              <a:buChar char="•"/>
              <a:defRPr/>
            </a:pPr>
            <a:r>
              <a:rPr lang="en-US" dirty="0">
                <a:ea typeface="MS PGothic" charset="0"/>
              </a:rPr>
              <a:t>Such as Neighborhood Housing Services of America.</a:t>
            </a:r>
          </a:p>
          <a:p>
            <a:pPr marL="742950" lvl="1" indent="-342900" eaLnBrk="1" fontAlgn="auto" hangingPunct="1">
              <a:spcAft>
                <a:spcPts val="800"/>
              </a:spcAft>
              <a:buClr>
                <a:schemeClr val="accent1"/>
              </a:buClr>
              <a:buFont typeface="Arial" panose="020B0604020202020204" pitchFamily="34" charset="0"/>
              <a:buChar char="•"/>
              <a:defRPr/>
            </a:pPr>
            <a:r>
              <a:rPr lang="en-US" sz="1200" kern="1200" dirty="0">
                <a:solidFill>
                  <a:schemeClr val="tx1"/>
                </a:solidFill>
                <a:latin typeface="Tahoma" pitchFamily="34" charset="0"/>
                <a:ea typeface="MS PGothic" panose="020B0600070205080204" pitchFamily="34" charset="-128"/>
                <a:cs typeface="+mn-cs"/>
              </a:rPr>
              <a:t>NHS is a locally controlled, locally funded nonprofit and tax-exempt organization that offers housing rehabilitation and financial services to neighborhood residents.</a:t>
            </a:r>
          </a:p>
          <a:p>
            <a:pPr marL="0" indent="0" eaLnBrk="1" fontAlgn="auto" hangingPunct="1">
              <a:spcBef>
                <a:spcPts val="0"/>
              </a:spcBef>
              <a:spcAft>
                <a:spcPts val="1200"/>
              </a:spcAft>
              <a:buNone/>
              <a:defRPr/>
            </a:pPr>
            <a:r>
              <a:rPr lang="en-US" dirty="0">
                <a:ea typeface="MS PGothic" charset="0"/>
              </a:rPr>
              <a:t>Similar efforts are being made to house low- and moderate-income residents.</a:t>
            </a:r>
          </a:p>
          <a:p>
            <a:pPr marL="0" indent="0" eaLnBrk="1" fontAlgn="auto" hangingPunct="1">
              <a:spcBef>
                <a:spcPts val="0"/>
              </a:spcBef>
              <a:spcAft>
                <a:spcPts val="0"/>
              </a:spcAft>
              <a:buNone/>
              <a:defRPr/>
            </a:pPr>
            <a:r>
              <a:rPr lang="en-US" dirty="0">
                <a:ea typeface="MS PGothic" charset="0"/>
              </a:rPr>
              <a:t>Corporations also often work with nongovernmental organizations (NGOs) such as Habitat for Humanity.</a:t>
            </a:r>
          </a:p>
          <a:p>
            <a:pPr marL="741362" lvl="1" indent="-342900" eaLnBrk="1" fontAlgn="auto" hangingPunct="1">
              <a:spcAft>
                <a:spcPts val="0"/>
              </a:spcAft>
              <a:buClr>
                <a:schemeClr val="accent1"/>
              </a:buClr>
              <a:buFont typeface="Arial" panose="020B0604020202020204" pitchFamily="34" charset="0"/>
              <a:buChar char="•"/>
              <a:defRPr/>
            </a:pPr>
            <a:r>
              <a:rPr lang="en-US" dirty="0">
                <a:ea typeface="MS PGothic" charset="0"/>
              </a:rPr>
              <a:t>To build or repair housing.</a:t>
            </a:r>
          </a:p>
          <a:p>
            <a:pPr marL="0" lvl="0" indent="-57150" eaLnBrk="1" hangingPunct="1">
              <a:buClr>
                <a:schemeClr val="accent1"/>
              </a:buClr>
              <a:buFont typeface="Arial" panose="020B0604020202020204" pitchFamily="34" charset="0"/>
              <a:buNone/>
            </a:pPr>
            <a:endParaRPr lang="en-US" b="1" dirty="0"/>
          </a:p>
          <a:p>
            <a:pPr marL="0" lvl="0" indent="-57150" eaLnBrk="1" hangingPunct="1">
              <a:buClr>
                <a:schemeClr val="accent1"/>
              </a:buClr>
              <a:buFont typeface="Arial" panose="020B0604020202020204" pitchFamily="34" charset="0"/>
              <a:buNone/>
            </a:pPr>
            <a:r>
              <a:rPr lang="en-US" altLang="en-US" b="1" dirty="0"/>
              <a:t>Aid to Minority, Women, and Disabled Veteran-Owned Enterprises</a:t>
            </a:r>
            <a:endParaRPr lang="en-US" b="1" dirty="0"/>
          </a:p>
          <a:p>
            <a:pPr marL="0" indent="0" eaLnBrk="1" hangingPunct="1">
              <a:buNone/>
              <a:defRPr/>
            </a:pPr>
            <a:r>
              <a:rPr lang="en-US" altLang="en-US" dirty="0">
                <a:ea typeface="MS PGothic" charset="-128"/>
              </a:rPr>
              <a:t>These businesses often operate at an economic disadvantage.</a:t>
            </a:r>
            <a:endParaRPr lang="en-US" altLang="en-US" sz="1000" dirty="0">
              <a:ea typeface="MS PGothic" charset="-128"/>
            </a:endParaRPr>
          </a:p>
          <a:p>
            <a:pPr marL="620712" lvl="1" indent="-342900" eaLnBrk="1" hangingPunct="1">
              <a:buClr>
                <a:schemeClr val="accent1"/>
              </a:buClr>
              <a:buFont typeface="Arial" panose="020B0604020202020204" pitchFamily="34" charset="0"/>
              <a:buChar char="•"/>
              <a:defRPr/>
            </a:pPr>
            <a:r>
              <a:rPr lang="en-US" altLang="en-US" dirty="0">
                <a:ea typeface="MS PGothic" charset="-128"/>
              </a:rPr>
              <a:t>In some cases, they do business in economic locations where high crime rates, poor transportation, low-quality public services, and a low-income clientele combine to produce a high rate of business failure.</a:t>
            </a:r>
          </a:p>
          <a:p>
            <a:pPr marL="0" indent="0" eaLnBrk="1" hangingPunct="1">
              <a:buNone/>
              <a:defRPr/>
            </a:pPr>
            <a:r>
              <a:rPr lang="en-US" altLang="en-US" dirty="0">
                <a:ea typeface="MS PGothic" charset="-128"/>
              </a:rPr>
              <a:t>Many large corporations now have supplier diversity programs that seek out partnerships.</a:t>
            </a:r>
          </a:p>
          <a:p>
            <a:pPr marL="571500" indent="-285750" eaLnBrk="1" hangingPunct="1">
              <a:buFont typeface="Arial" charset="0"/>
              <a:buNone/>
              <a:defRPr/>
            </a:pPr>
            <a:r>
              <a:rPr lang="en-US" altLang="en-US" sz="1800" dirty="0">
                <a:solidFill>
                  <a:srgbClr val="FF0000"/>
                </a:solidFill>
                <a:ea typeface="MS PGothic" charset="-128"/>
                <a:sym typeface="Wingdings" charset="2"/>
              </a:rPr>
              <a:t> </a:t>
            </a:r>
            <a:r>
              <a:rPr lang="en-US" altLang="en-US" sz="2000" dirty="0">
                <a:ea typeface="MS PGothic" charset="-128"/>
                <a:sym typeface="Wingdings" charset="2"/>
              </a:rPr>
              <a:t>Example: </a:t>
            </a:r>
            <a:r>
              <a:rPr lang="en-US" altLang="en-US" sz="2000" dirty="0">
                <a:ea typeface="MS PGothic" charset="-128"/>
              </a:rPr>
              <a:t>AT&amp;T has operated supplier diversity programs for more than 40 years.</a:t>
            </a:r>
          </a:p>
          <a:p>
            <a:pPr marL="0" lvl="0" indent="-57150" eaLnBrk="1" hangingPunct="1">
              <a:buClr>
                <a:schemeClr val="accent1"/>
              </a:buClr>
              <a:buFont typeface="Arial" panose="020B0604020202020204" pitchFamily="34" charset="0"/>
              <a:buNone/>
            </a:pPr>
            <a:endParaRPr lang="en-US" b="1" dirty="0"/>
          </a:p>
          <a:p>
            <a:pPr marL="0" lvl="0" indent="-57150" eaLnBrk="1" hangingPunct="1">
              <a:buClr>
                <a:schemeClr val="accent1"/>
              </a:buClr>
              <a:buFont typeface="Arial" panose="020B0604020202020204" pitchFamily="34" charset="0"/>
              <a:buNone/>
            </a:pPr>
            <a:r>
              <a:rPr lang="en-US" altLang="en-US" b="1" dirty="0">
                <a:ea typeface="MS PGothic" charset="-128"/>
              </a:rPr>
              <a:t>Disaster, Terrorism and War Relief</a:t>
            </a:r>
          </a:p>
          <a:p>
            <a:pPr marL="0" indent="0" eaLnBrk="1" hangingPunct="1">
              <a:buNone/>
            </a:pPr>
            <a:r>
              <a:rPr lang="en-US" altLang="en-US" dirty="0">
                <a:latin typeface="Calibri" panose="020F0502020204030204" pitchFamily="34" charset="0"/>
                <a:ea typeface="MS PGothic" panose="020B0600070205080204" pitchFamily="34" charset="-128"/>
              </a:rPr>
              <a:t>International relief efforts are becoming more important.</a:t>
            </a:r>
          </a:p>
          <a:p>
            <a:pPr marL="796925" lvl="1" indent="-342900" eaLnBrk="1" hangingPunct="1">
              <a:buClr>
                <a:schemeClr val="accent1"/>
              </a:buClr>
              <a:buFont typeface="Arial" panose="020B0604020202020204" pitchFamily="34" charset="0"/>
              <a:buChar char="•"/>
            </a:pPr>
            <a:r>
              <a:rPr lang="en-US" altLang="en-US" dirty="0"/>
              <a:t>Communications improve and people around the world are able to witness the horrors of natural disasters, terrorism, and war.</a:t>
            </a:r>
          </a:p>
          <a:p>
            <a:pPr marL="0" indent="0" eaLnBrk="1" hangingPunct="1">
              <a:buNone/>
            </a:pPr>
            <a:r>
              <a:rPr lang="en-US" altLang="en-US" dirty="0">
                <a:latin typeface="Calibri" panose="020F0502020204030204" pitchFamily="34" charset="0"/>
                <a:ea typeface="MS PGothic" panose="020B0600070205080204" pitchFamily="34" charset="-128"/>
              </a:rPr>
              <a:t>Corporate involvement in such efforts is an extension of the natural tendency of people to help one another when tragedy strikes.</a:t>
            </a:r>
          </a:p>
          <a:p>
            <a:pPr marL="796925" lvl="1" indent="-342900" eaLnBrk="1" hangingPunct="1">
              <a:buClr>
                <a:schemeClr val="accent1"/>
              </a:buClr>
              <a:buFont typeface="Arial" panose="020B0604020202020204" pitchFamily="34" charset="0"/>
              <a:buChar char="•"/>
            </a:pPr>
            <a:r>
              <a:rPr lang="en-US" altLang="en-US" dirty="0"/>
              <a:t>A way to build brand loyalty.</a:t>
            </a:r>
          </a:p>
          <a:p>
            <a:pPr marL="0" lvl="0" indent="-57150" eaLnBrk="1" hangingPunct="1">
              <a:buClr>
                <a:schemeClr val="accent1"/>
              </a:buClr>
              <a:buFont typeface="Arial" panose="020B0604020202020204" pitchFamily="34" charset="0"/>
              <a:buNone/>
            </a:pPr>
            <a:endParaRPr lang="en-US" b="1" dirty="0">
              <a:ea typeface="MS PGothic" charset="-128"/>
            </a:endParaRPr>
          </a:p>
          <a:p>
            <a:pPr marL="0" lvl="0" indent="-57150" eaLnBrk="1" hangingPunct="1">
              <a:buClr>
                <a:schemeClr val="accent1"/>
              </a:buClr>
              <a:buFont typeface="Arial" panose="020B0604020202020204" pitchFamily="34" charset="0"/>
              <a:buNone/>
            </a:pPr>
            <a:endParaRPr lang="en-US" b="1" dirty="0"/>
          </a:p>
        </p:txBody>
      </p:sp>
      <p:sp>
        <p:nvSpPr>
          <p:cNvPr id="4" name="Slide Number Placeholder 3"/>
          <p:cNvSpPr>
            <a:spLocks noGrp="1"/>
          </p:cNvSpPr>
          <p:nvPr>
            <p:ph type="sldNum" sz="quarter" idx="5"/>
          </p:nvPr>
        </p:nvSpPr>
        <p:spPr/>
        <p:txBody>
          <a:bodyPr/>
          <a:lstStyle/>
          <a:p>
            <a:pPr>
              <a:defRPr/>
            </a:pPr>
            <a:fld id="{EDF3EACD-DCB3-41B2-888B-0749495CF1C2}" type="slidenum">
              <a:rPr lang="en-US" altLang="en-US" smtClean="0"/>
              <a:pPr>
                <a:defRPr/>
              </a:pPr>
              <a:t>6</a:t>
            </a:fld>
            <a:endParaRPr lang="en-US" altLang="en-US"/>
          </a:p>
        </p:txBody>
      </p:sp>
    </p:spTree>
    <p:extLst>
      <p:ext uri="{BB962C8B-B14F-4D97-AF65-F5344CB8AC3E}">
        <p14:creationId xmlns:p14="http://schemas.microsoft.com/office/powerpoint/2010/main" val="24542637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None/>
            </a:pPr>
            <a:r>
              <a:rPr lang="en-US" altLang="en-US" b="1" dirty="0">
                <a:latin typeface="Calibri" panose="020F0502020204030204" pitchFamily="34" charset="0"/>
                <a:ea typeface="MS PGothic" panose="020B0600070205080204" pitchFamily="34" charset="-128"/>
              </a:rPr>
              <a:t>Corporate philanthropy: </a:t>
            </a:r>
            <a:r>
              <a:rPr lang="en-US" altLang="en-US" dirty="0">
                <a:latin typeface="Calibri" panose="020F0502020204030204" pitchFamily="34" charset="0"/>
                <a:ea typeface="MS PGothic" panose="020B0600070205080204" pitchFamily="34" charset="-128"/>
              </a:rPr>
              <a:t>the voluntary and unconditional transfers of cash or other assets by private firms for public purposes.</a:t>
            </a:r>
            <a:endParaRPr lang="en-US" altLang="en-US" sz="1000" dirty="0">
              <a:latin typeface="Calibri" panose="020F0502020204030204" pitchFamily="34" charset="0"/>
              <a:ea typeface="MS PGothic" panose="020B0600070205080204" pitchFamily="34" charset="-128"/>
            </a:endParaRPr>
          </a:p>
          <a:p>
            <a:pPr marL="0" indent="0" eaLnBrk="1" hangingPunct="1">
              <a:buNone/>
            </a:pPr>
            <a:r>
              <a:rPr lang="en-US" altLang="en-US" dirty="0">
                <a:latin typeface="Calibri" panose="020F0502020204030204" pitchFamily="34" charset="0"/>
                <a:ea typeface="MS PGothic" panose="020B0600070205080204" pitchFamily="34" charset="-128"/>
              </a:rPr>
              <a:t>America has historically been a generous society.</a:t>
            </a:r>
            <a:endParaRPr lang="en-US" altLang="en-US" sz="1000" dirty="0">
              <a:latin typeface="Calibri" panose="020F0502020204030204" pitchFamily="34" charset="0"/>
              <a:ea typeface="MS PGothic" panose="020B0600070205080204" pitchFamily="34" charset="-128"/>
            </a:endParaRPr>
          </a:p>
          <a:p>
            <a:pPr lvl="1" eaLnBrk="1" hangingPunct="1">
              <a:buClr>
                <a:schemeClr val="accent1"/>
              </a:buClr>
              <a:buFont typeface="Arial" panose="020B0604020202020204" pitchFamily="34" charset="0"/>
              <a:buChar char="•"/>
            </a:pPr>
            <a:r>
              <a:rPr lang="en-US" altLang="en-US" dirty="0"/>
              <a:t>In 2017, corporate contributions totaled $20.8 billion, or about 5 percent of all charitable giving.</a:t>
            </a:r>
            <a:endParaRPr lang="en-US" altLang="en-US" sz="1000" dirty="0"/>
          </a:p>
          <a:p>
            <a:pPr marL="0" indent="0" eaLnBrk="1" hangingPunct="1">
              <a:buNone/>
            </a:pPr>
            <a:r>
              <a:rPr lang="en-US" altLang="en-US" dirty="0">
                <a:latin typeface="Calibri" panose="020F0502020204030204" pitchFamily="34" charset="0"/>
                <a:ea typeface="MS PGothic" panose="020B0600070205080204" pitchFamily="34" charset="-128"/>
              </a:rPr>
              <a:t>As U.S. firms have become increasingly globalized their international charitable contributions have also grown.</a:t>
            </a:r>
          </a:p>
          <a:p>
            <a:pPr lvl="1" eaLnBrk="1" hangingPunct="1">
              <a:buClr>
                <a:srgbClr val="FF0000"/>
              </a:buClr>
              <a:buFont typeface="Wingdings" panose="05000000000000000000" pitchFamily="2" charset="2"/>
              <a:buChar char="à"/>
            </a:pPr>
            <a:r>
              <a:rPr lang="en-US" altLang="en-US" dirty="0">
                <a:sym typeface="Wingdings" panose="05000000000000000000" pitchFamily="2" charset="2"/>
              </a:rPr>
              <a:t>Example: ExxonMobil </a:t>
            </a:r>
            <a:r>
              <a:rPr lang="en-US" altLang="en-US" dirty="0"/>
              <a:t>has donated $170 million for efforts to eradicate malaria.</a:t>
            </a:r>
            <a:endParaRPr lang="en-US" altLang="en-US" strike="sngStrike" dirty="0"/>
          </a:p>
          <a:p>
            <a:endParaRPr lang="en-US" dirty="0"/>
          </a:p>
          <a:p>
            <a:pPr marL="0" indent="0" eaLnBrk="1" hangingPunct="1">
              <a:buNone/>
            </a:pPr>
            <a:r>
              <a:rPr lang="en-US" altLang="en-US" b="1" dirty="0">
                <a:latin typeface="Calibri" panose="020F0502020204030204" pitchFamily="34" charset="0"/>
                <a:ea typeface="MS PGothic" panose="020B0600070205080204" pitchFamily="34" charset="-128"/>
              </a:rPr>
              <a:t>Tax rules have encouraged corporate giving for educational, charitable, scientific, and religious purposes since 1936.</a:t>
            </a:r>
            <a:endParaRPr lang="en-US" altLang="en-US" sz="900" b="1" dirty="0">
              <a:latin typeface="Calibri" panose="020F0502020204030204" pitchFamily="34" charset="0"/>
              <a:ea typeface="MS PGothic" panose="020B0600070205080204" pitchFamily="34" charset="-128"/>
            </a:endParaRPr>
          </a:p>
          <a:p>
            <a:pPr lvl="1" eaLnBrk="1" hangingPunct="1">
              <a:buClr>
                <a:schemeClr val="accent1"/>
              </a:buClr>
              <a:buFont typeface="Arial" panose="020B0604020202020204" pitchFamily="34" charset="0"/>
              <a:buChar char="•"/>
            </a:pPr>
            <a:r>
              <a:rPr lang="en-US" altLang="en-US" dirty="0"/>
              <a:t>Current rules permit corporations to deduct from their taxable income all such gifts that do not exceed 10 percent of the company’s before-tax income.</a:t>
            </a:r>
          </a:p>
          <a:p>
            <a:pPr marL="0" indent="0" eaLnBrk="1" hangingPunct="1">
              <a:buNone/>
            </a:pPr>
            <a:r>
              <a:rPr lang="en-US" altLang="en-US" dirty="0">
                <a:latin typeface="Calibri" panose="020F0502020204030204" pitchFamily="34" charset="0"/>
                <a:ea typeface="MS PGothic" panose="020B0600070205080204" pitchFamily="34" charset="-128"/>
              </a:rPr>
              <a:t>In Europe, corporate philanthropy has lagged behind that in the United States.</a:t>
            </a:r>
            <a:endParaRPr lang="en-US" altLang="en-US" sz="900" dirty="0">
              <a:latin typeface="Calibri" panose="020F0502020204030204" pitchFamily="34" charset="0"/>
              <a:ea typeface="MS PGothic" panose="020B0600070205080204" pitchFamily="34" charset="-128"/>
            </a:endParaRPr>
          </a:p>
          <a:p>
            <a:pPr lvl="1" eaLnBrk="1" hangingPunct="1">
              <a:buClr>
                <a:schemeClr val="accent1"/>
              </a:buClr>
              <a:buFont typeface="Arial" panose="020B0604020202020204" pitchFamily="34" charset="0"/>
              <a:buChar char="•"/>
            </a:pPr>
            <a:r>
              <a:rPr lang="en-US" altLang="en-US" dirty="0"/>
              <a:t>Reason: tax breaks are less generous and differences in the law across countries make cross-border giving difficult.</a:t>
            </a:r>
          </a:p>
          <a:p>
            <a:pPr lvl="1" eaLnBrk="1" hangingPunct="1">
              <a:buClr>
                <a:schemeClr val="accent1"/>
              </a:buClr>
              <a:buFont typeface="Arial" panose="020B0604020202020204" pitchFamily="34" charset="0"/>
              <a:buChar char="•"/>
            </a:pPr>
            <a:r>
              <a:rPr lang="en-US" altLang="en-US" dirty="0"/>
              <a:t>Greater spending on social welfare by governments reduces the need for private-sector donations.</a:t>
            </a:r>
          </a:p>
          <a:p>
            <a:endParaRPr lang="en-US"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7</a:t>
            </a:fld>
            <a:endParaRPr lang="en-US" altLang="en-US"/>
          </a:p>
        </p:txBody>
      </p:sp>
    </p:spTree>
    <p:extLst>
      <p:ext uri="{BB962C8B-B14F-4D97-AF65-F5344CB8AC3E}">
        <p14:creationId xmlns:p14="http://schemas.microsoft.com/office/powerpoint/2010/main" val="18953606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19C5CEDA-922E-46BB-B430-BA8905166482}" type="slidenum">
              <a:rPr lang="en-US" altLang="en-US" smtClean="0"/>
              <a:pPr>
                <a:defRPr/>
              </a:pPr>
              <a:t>8</a:t>
            </a:fld>
            <a:endParaRPr lang="en-US" altLang="en-US"/>
          </a:p>
        </p:txBody>
      </p:sp>
    </p:spTree>
    <p:extLst>
      <p:ext uri="{BB962C8B-B14F-4D97-AF65-F5344CB8AC3E}">
        <p14:creationId xmlns:p14="http://schemas.microsoft.com/office/powerpoint/2010/main" val="25239284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19C5CEDA-922E-46BB-B430-BA8905166482}" type="slidenum">
              <a:rPr lang="en-US" altLang="en-US" smtClean="0"/>
              <a:pPr>
                <a:defRPr/>
              </a:pPr>
              <a:t>9</a:t>
            </a:fld>
            <a:endParaRPr lang="en-US" altLang="en-US"/>
          </a:p>
        </p:txBody>
      </p:sp>
    </p:spTree>
    <p:extLst>
      <p:ext uri="{BB962C8B-B14F-4D97-AF65-F5344CB8AC3E}">
        <p14:creationId xmlns:p14="http://schemas.microsoft.com/office/powerpoint/2010/main" val="17457104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Master" Target="../slideMasters/slideMaster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Blank">
    <p:spTree>
      <p:nvGrpSpPr>
        <p:cNvPr id="1" name=""/>
        <p:cNvGrpSpPr/>
        <p:nvPr/>
      </p:nvGrpSpPr>
      <p:grpSpPr>
        <a:xfrm>
          <a:off x="0" y="0"/>
          <a:ext cx="0" cy="0"/>
          <a:chOff x="0" y="0"/>
          <a:chExt cx="0" cy="0"/>
        </a:xfrm>
      </p:grpSpPr>
      <p:sp>
        <p:nvSpPr>
          <p:cNvPr id="12" name="Text Placeholder 6"/>
          <p:cNvSpPr>
            <a:spLocks noGrp="1"/>
          </p:cNvSpPr>
          <p:nvPr>
            <p:ph type="body" sz="quarter" idx="10"/>
          </p:nvPr>
        </p:nvSpPr>
        <p:spPr>
          <a:xfrm>
            <a:off x="0" y="2133600"/>
            <a:ext cx="9144000" cy="762000"/>
          </a:xfrm>
          <a:prstGeom prst="rect">
            <a:avLst/>
          </a:prstGeom>
        </p:spPr>
        <p:txBody>
          <a:bodyPr/>
          <a:lstStyle>
            <a:lvl1pPr marL="0" indent="0" algn="ctr">
              <a:buNone/>
              <a:defRPr sz="4800" b="0">
                <a:solidFill>
                  <a:schemeClr val="accent3"/>
                </a:solidFill>
              </a:defRPr>
            </a:lvl1pPr>
          </a:lstStyle>
          <a:p>
            <a:pPr lvl="0"/>
            <a:r>
              <a:rPr lang="en-US"/>
              <a:t>Click to edit Master text styles</a:t>
            </a:r>
          </a:p>
        </p:txBody>
      </p:sp>
      <p:sp>
        <p:nvSpPr>
          <p:cNvPr id="3" name="Text Placeholder 6"/>
          <p:cNvSpPr>
            <a:spLocks noGrp="1"/>
          </p:cNvSpPr>
          <p:nvPr>
            <p:ph type="body" sz="quarter" idx="11"/>
          </p:nvPr>
        </p:nvSpPr>
        <p:spPr>
          <a:xfrm>
            <a:off x="0" y="2895600"/>
            <a:ext cx="9144000" cy="762000"/>
          </a:xfrm>
          <a:prstGeom prst="rect">
            <a:avLst/>
          </a:prstGeom>
        </p:spPr>
        <p:txBody>
          <a:bodyPr/>
          <a:lstStyle>
            <a:lvl1pPr marL="0" indent="0" algn="ctr">
              <a:buNone/>
              <a:defRPr sz="4800" b="1">
                <a:solidFill>
                  <a:schemeClr val="accent3"/>
                </a:solidFill>
              </a:defRPr>
            </a:lvl1pPr>
          </a:lstStyle>
          <a:p>
            <a:pPr lvl="0"/>
            <a:r>
              <a:rPr lang="en-US"/>
              <a:t>Click to edit Master text styles</a:t>
            </a:r>
          </a:p>
        </p:txBody>
      </p:sp>
      <p:sp>
        <p:nvSpPr>
          <p:cNvPr id="4"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Tree>
    <p:extLst>
      <p:ext uri="{BB962C8B-B14F-4D97-AF65-F5344CB8AC3E}">
        <p14:creationId xmlns:p14="http://schemas.microsoft.com/office/powerpoint/2010/main" val="604708661"/>
      </p:ext>
    </p:extLst>
  </p:cSld>
  <p:clrMapOvr>
    <a:overrideClrMapping bg1="lt1" tx1="dk1" bg2="lt2" tx2="dk2" accent1="accent1" accent2="accent2" accent3="accent3" accent4="accent4" accent5="accent5" accent6="accent6" hlink="hlink" folHlink="folHlink"/>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dirty="0"/>
              <a:t>Click to edit Master title style</a:t>
            </a:r>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5" name="Footer Placeholder 4"/>
          <p:cNvSpPr>
            <a:spLocks noGrp="1"/>
          </p:cNvSpPr>
          <p:nvPr>
            <p:ph type="ftr" sz="quarter" idx="11"/>
          </p:nvPr>
        </p:nvSpPr>
        <p:spPr>
          <a:xfrm>
            <a:off x="3028950" y="6356350"/>
            <a:ext cx="30861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6" name="Slide Number Placeholder 5"/>
          <p:cNvSpPr>
            <a:spLocks noGrp="1"/>
          </p:cNvSpPr>
          <p:nvPr>
            <p:ph type="sldNum" sz="quarter" idx="12"/>
          </p:nvPr>
        </p:nvSpPr>
        <p:spPr>
          <a:xfrm>
            <a:off x="64579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128"/>
              </a:defRPr>
            </a:lvl1pPr>
          </a:lstStyle>
          <a:p>
            <a:pPr>
              <a:defRPr/>
            </a:pPr>
            <a:fld id="{FB2BDE1C-EA68-4DAC-A00B-75426D0666C6}" type="slidenum">
              <a:rPr lang="en-US" altLang="en-US"/>
              <a:pPr>
                <a:defRPr/>
              </a:pPr>
              <a:t>‹#›</a:t>
            </a:fld>
            <a:endParaRPr lang="en-US" altLang="en-US"/>
          </a:p>
        </p:txBody>
      </p:sp>
      <p:sp>
        <p:nvSpPr>
          <p:cNvPr id="7" name="Title 3" hidden="1"/>
          <p:cNvSpPr txBox="1">
            <a:spLocks/>
          </p:cNvSpPr>
          <p:nvPr userDrawn="1"/>
        </p:nvSpPr>
        <p:spPr>
          <a:xfrm>
            <a:off x="457200" y="292100"/>
            <a:ext cx="8229600" cy="1384300"/>
          </a:xfrm>
          <a:prstGeom prst="rect">
            <a:avLst/>
          </a:prstGeom>
        </p:spPr>
        <p:txBody>
          <a:bodyPr/>
          <a:lstStyle>
            <a:lvl1pPr algn="l" defTabSz="685800" rtl="0" eaLnBrk="0" fontAlgn="base" hangingPunct="0">
              <a:lnSpc>
                <a:spcPct val="90000"/>
              </a:lnSpc>
              <a:spcBef>
                <a:spcPct val="0"/>
              </a:spcBef>
              <a:spcAft>
                <a:spcPct val="0"/>
              </a:spcAft>
              <a:defRPr sz="3300" kern="1200">
                <a:solidFill>
                  <a:schemeClr val="tx1"/>
                </a:solidFill>
                <a:latin typeface="+mj-lt"/>
                <a:ea typeface="MS PGothic" panose="020B0600070205080204" pitchFamily="34" charset="-128"/>
                <a:cs typeface="+mj-cs"/>
              </a:defRPr>
            </a:lvl1pPr>
            <a:lvl2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2pPr>
            <a:lvl3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3pPr>
            <a:lvl4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4pPr>
            <a:lvl5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5pPr>
            <a:lvl6pPr marL="457200" algn="l" defTabSz="685800" rtl="0" fontAlgn="base">
              <a:lnSpc>
                <a:spcPct val="90000"/>
              </a:lnSpc>
              <a:spcBef>
                <a:spcPct val="0"/>
              </a:spcBef>
              <a:spcAft>
                <a:spcPct val="0"/>
              </a:spcAft>
              <a:defRPr sz="3300">
                <a:solidFill>
                  <a:schemeClr val="tx1"/>
                </a:solidFill>
                <a:latin typeface="Calibri Light" charset="0"/>
              </a:defRPr>
            </a:lvl6pPr>
            <a:lvl7pPr marL="914400" algn="l" defTabSz="685800" rtl="0" fontAlgn="base">
              <a:lnSpc>
                <a:spcPct val="90000"/>
              </a:lnSpc>
              <a:spcBef>
                <a:spcPct val="0"/>
              </a:spcBef>
              <a:spcAft>
                <a:spcPct val="0"/>
              </a:spcAft>
              <a:defRPr sz="3300">
                <a:solidFill>
                  <a:schemeClr val="tx1"/>
                </a:solidFill>
                <a:latin typeface="Calibri Light" charset="0"/>
              </a:defRPr>
            </a:lvl7pPr>
            <a:lvl8pPr marL="1371600" algn="l" defTabSz="685800" rtl="0" fontAlgn="base">
              <a:lnSpc>
                <a:spcPct val="90000"/>
              </a:lnSpc>
              <a:spcBef>
                <a:spcPct val="0"/>
              </a:spcBef>
              <a:spcAft>
                <a:spcPct val="0"/>
              </a:spcAft>
              <a:defRPr sz="3300">
                <a:solidFill>
                  <a:schemeClr val="tx1"/>
                </a:solidFill>
                <a:latin typeface="Calibri Light" charset="0"/>
              </a:defRPr>
            </a:lvl8pPr>
            <a:lvl9pPr marL="1828800" algn="l" defTabSz="685800" rtl="0" fontAlgn="base">
              <a:lnSpc>
                <a:spcPct val="90000"/>
              </a:lnSpc>
              <a:spcBef>
                <a:spcPct val="0"/>
              </a:spcBef>
              <a:spcAft>
                <a:spcPct val="0"/>
              </a:spcAft>
              <a:defRPr sz="3300">
                <a:solidFill>
                  <a:schemeClr val="tx1"/>
                </a:solidFill>
                <a:latin typeface="Calibri Light" charset="0"/>
              </a:defRPr>
            </a:lvl9pPr>
          </a:lstStyle>
          <a:p>
            <a:pPr algn="ctr"/>
            <a:r>
              <a:rPr lang="en-GB"/>
              <a:t>Chapter 10</a:t>
            </a:r>
            <a:endParaRPr lang="en-GB" dirty="0"/>
          </a:p>
        </p:txBody>
      </p:sp>
    </p:spTree>
    <p:extLst>
      <p:ext uri="{BB962C8B-B14F-4D97-AF65-F5344CB8AC3E}">
        <p14:creationId xmlns:p14="http://schemas.microsoft.com/office/powerpoint/2010/main" val="2766574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3" name="Footer Placeholder 2"/>
          <p:cNvSpPr>
            <a:spLocks noGrp="1"/>
          </p:cNvSpPr>
          <p:nvPr>
            <p:ph type="ftr" sz="quarter" idx="11"/>
          </p:nvPr>
        </p:nvSpPr>
        <p:spPr>
          <a:xfrm>
            <a:off x="3028950" y="6356350"/>
            <a:ext cx="30861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4" name="Slide Number Placeholder 3"/>
          <p:cNvSpPr>
            <a:spLocks noGrp="1"/>
          </p:cNvSpPr>
          <p:nvPr>
            <p:ph type="sldNum" sz="quarter" idx="12"/>
          </p:nvPr>
        </p:nvSpPr>
        <p:spPr>
          <a:xfrm>
            <a:off x="64579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128"/>
              </a:defRPr>
            </a:lvl1pPr>
          </a:lstStyle>
          <a:p>
            <a:pPr>
              <a:defRPr/>
            </a:pPr>
            <a:fld id="{B279093E-E8E5-487A-A7CC-02FEB01E1E76}" type="slidenum">
              <a:rPr lang="en-US" altLang="en-US"/>
              <a:pPr>
                <a:defRPr/>
              </a:pPr>
              <a:t>‹#›</a:t>
            </a:fld>
            <a:endParaRPr lang="en-US" altLang="en-US"/>
          </a:p>
        </p:txBody>
      </p:sp>
      <p:sp>
        <p:nvSpPr>
          <p:cNvPr id="5"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Tree>
    <p:extLst>
      <p:ext uri="{BB962C8B-B14F-4D97-AF65-F5344CB8AC3E}">
        <p14:creationId xmlns:p14="http://schemas.microsoft.com/office/powerpoint/2010/main" val="2478152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a:t>Click to edit Master text styles</a:t>
            </a:r>
          </a:p>
        </p:txBody>
      </p:sp>
      <p:sp>
        <p:nvSpPr>
          <p:cNvPr id="5" name="Title 3"/>
          <p:cNvSpPr>
            <a:spLocks noGrp="1"/>
          </p:cNvSpPr>
          <p:nvPr>
            <p:ph type="title" hasCustomPrompt="1"/>
          </p:nvPr>
        </p:nvSpPr>
        <p:spPr>
          <a:xfrm>
            <a:off x="457200" y="63500"/>
            <a:ext cx="8229600" cy="1384300"/>
          </a:xfrm>
          <a:prstGeom prst="rect">
            <a:avLst/>
          </a:prstGeom>
        </p:spPr>
        <p:txBody>
          <a:bodyPr/>
          <a:lstStyle>
            <a:lvl1pPr>
              <a:defRPr sz="3400" b="1">
                <a:solidFill>
                  <a:srgbClr val="125F9A"/>
                </a:solidFill>
                <a:latin typeface="+mn-lt"/>
              </a:defRPr>
            </a:lvl1pPr>
          </a:lstStyle>
          <a:p>
            <a:pPr algn="ctr"/>
            <a:r>
              <a:rPr lang="en-GB" dirty="0"/>
              <a:t>Chapter 7</a:t>
            </a:r>
          </a:p>
        </p:txBody>
      </p:sp>
      <p:sp>
        <p:nvSpPr>
          <p:cNvPr id="2" name="TextBox 1"/>
          <p:cNvSpPr txBox="1"/>
          <p:nvPr userDrawn="1"/>
        </p:nvSpPr>
        <p:spPr>
          <a:xfrm>
            <a:off x="8534174" y="6550093"/>
            <a:ext cx="533400" cy="246221"/>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lang="en-US" altLang="en-US" sz="1000" dirty="0">
                <a:latin typeface="Times New Roman" panose="02020603050405020304" pitchFamily="18" charset="0"/>
              </a:rPr>
              <a:t>18-</a:t>
            </a:r>
            <a:fld id="{86856E3F-3152-4347-A854-555AE6094FB8}" type="slidenum">
              <a:rPr lang="en-US" altLang="en-US" sz="1000" smtClean="0">
                <a:latin typeface="Times New Roman" panose="02020603050405020304" pitchFamily="18"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lang="en-US" altLang="en-US" sz="1000" dirty="0">
              <a:latin typeface="Times New Roman" panose="02020603050405020304" pitchFamily="18" charset="0"/>
            </a:endParaRPr>
          </a:p>
        </p:txBody>
      </p:sp>
      <p:sp>
        <p:nvSpPr>
          <p:cNvPr id="7" name="Content Placeholder 6"/>
          <p:cNvSpPr>
            <a:spLocks noGrp="1"/>
          </p:cNvSpPr>
          <p:nvPr>
            <p:ph sz="quarter" idx="12"/>
          </p:nvPr>
        </p:nvSpPr>
        <p:spPr>
          <a:xfrm>
            <a:off x="5257800" y="5638800"/>
            <a:ext cx="2362200" cy="304800"/>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pPr lvl="0"/>
            <a:r>
              <a:rPr lang="en-US" dirty="0"/>
              <a:t>Edit Master text</a:t>
            </a:r>
          </a:p>
        </p:txBody>
      </p:sp>
      <p:sp>
        <p:nvSpPr>
          <p:cNvPr id="10" name="Content Placeholder 9"/>
          <p:cNvSpPr>
            <a:spLocks noGrp="1"/>
          </p:cNvSpPr>
          <p:nvPr>
            <p:ph sz="quarter" idx="13"/>
          </p:nvPr>
        </p:nvSpPr>
        <p:spPr>
          <a:xfrm>
            <a:off x="1600200" y="5638800"/>
            <a:ext cx="3048000" cy="533400"/>
          </a:xfrm>
          <a:prstGeom prst="rect">
            <a:avLst/>
          </a:prstGeom>
        </p:spPr>
        <p:txBody>
          <a:bodyPr/>
          <a:lstStyle>
            <a:lvl1pPr marL="0" indent="0" algn="ctr">
              <a:buNone/>
              <a:defRPr sz="1000">
                <a:latin typeface="Times New Roman" panose="02020603050405020304" pitchFamily="18" charset="0"/>
                <a:cs typeface="Times New Roman" panose="02020603050405020304" pitchFamily="18" charset="0"/>
              </a:defRPr>
            </a:lvl1pPr>
          </a:lstStyle>
          <a:p>
            <a:pPr lvl="0"/>
            <a:r>
              <a:rPr lang="en-US" dirty="0"/>
              <a:t>Edit Master text styles</a:t>
            </a:r>
          </a:p>
        </p:txBody>
      </p:sp>
    </p:spTree>
    <p:extLst>
      <p:ext uri="{BB962C8B-B14F-4D97-AF65-F5344CB8AC3E}">
        <p14:creationId xmlns:p14="http://schemas.microsoft.com/office/powerpoint/2010/main" val="4080672276"/>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a:t>Click to edit Master text styles</a:t>
            </a:r>
          </a:p>
        </p:txBody>
      </p:sp>
      <p:sp>
        <p:nvSpPr>
          <p:cNvPr id="5" name="Title 3"/>
          <p:cNvSpPr>
            <a:spLocks noGrp="1"/>
          </p:cNvSpPr>
          <p:nvPr>
            <p:ph type="title" hasCustomPrompt="1"/>
          </p:nvPr>
        </p:nvSpPr>
        <p:spPr>
          <a:xfrm>
            <a:off x="457200" y="63500"/>
            <a:ext cx="8229600" cy="1384300"/>
          </a:xfrm>
          <a:prstGeom prst="rect">
            <a:avLst/>
          </a:prstGeom>
        </p:spPr>
        <p:txBody>
          <a:bodyPr/>
          <a:lstStyle>
            <a:lvl1pPr>
              <a:defRPr sz="3400" b="1">
                <a:solidFill>
                  <a:srgbClr val="125F9A"/>
                </a:solidFill>
                <a:latin typeface="+mn-lt"/>
              </a:defRPr>
            </a:lvl1pPr>
          </a:lstStyle>
          <a:p>
            <a:pPr algn="ctr"/>
            <a:r>
              <a:rPr lang="en-GB" dirty="0"/>
              <a:t>Chapter 7</a:t>
            </a:r>
          </a:p>
        </p:txBody>
      </p:sp>
      <p:sp>
        <p:nvSpPr>
          <p:cNvPr id="2" name="TextBox 1"/>
          <p:cNvSpPr txBox="1"/>
          <p:nvPr userDrawn="1"/>
        </p:nvSpPr>
        <p:spPr>
          <a:xfrm>
            <a:off x="8534174" y="6550093"/>
            <a:ext cx="533400" cy="246221"/>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lang="en-US" altLang="en-US" sz="1000" dirty="0">
                <a:latin typeface="Times New Roman" panose="02020603050405020304" pitchFamily="18" charset="0"/>
              </a:rPr>
              <a:t>18-</a:t>
            </a:r>
            <a:fld id="{86856E3F-3152-4347-A854-555AE6094FB8}" type="slidenum">
              <a:rPr lang="en-US" altLang="en-US" sz="1000" smtClean="0">
                <a:latin typeface="Times New Roman" panose="02020603050405020304" pitchFamily="18"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lang="en-US" altLang="en-US" sz="1000" dirty="0">
              <a:latin typeface="Times New Roman" panose="02020603050405020304" pitchFamily="18" charset="0"/>
            </a:endParaRPr>
          </a:p>
        </p:txBody>
      </p:sp>
      <p:sp>
        <p:nvSpPr>
          <p:cNvPr id="7" name="Content Placeholder 6"/>
          <p:cNvSpPr>
            <a:spLocks noGrp="1"/>
          </p:cNvSpPr>
          <p:nvPr>
            <p:ph sz="quarter" idx="12"/>
          </p:nvPr>
        </p:nvSpPr>
        <p:spPr>
          <a:xfrm>
            <a:off x="5257800" y="5638800"/>
            <a:ext cx="2362200" cy="304800"/>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pPr lvl="0"/>
            <a:r>
              <a:rPr lang="en-US" dirty="0"/>
              <a:t>Edit Master text</a:t>
            </a:r>
          </a:p>
        </p:txBody>
      </p:sp>
      <p:sp>
        <p:nvSpPr>
          <p:cNvPr id="10" name="Content Placeholder 9"/>
          <p:cNvSpPr>
            <a:spLocks noGrp="1"/>
          </p:cNvSpPr>
          <p:nvPr>
            <p:ph sz="quarter" idx="13"/>
          </p:nvPr>
        </p:nvSpPr>
        <p:spPr>
          <a:xfrm>
            <a:off x="1600200" y="5638800"/>
            <a:ext cx="3048000" cy="533400"/>
          </a:xfrm>
          <a:prstGeom prst="rect">
            <a:avLst/>
          </a:prstGeom>
        </p:spPr>
        <p:txBody>
          <a:bodyPr/>
          <a:lstStyle>
            <a:lvl1pPr marL="0" indent="0" algn="ctr">
              <a:buNone/>
              <a:defRPr sz="1000">
                <a:latin typeface="Times New Roman" panose="02020603050405020304" pitchFamily="18" charset="0"/>
                <a:cs typeface="Times New Roman" panose="02020603050405020304" pitchFamily="18" charset="0"/>
              </a:defRPr>
            </a:lvl1pPr>
          </a:lstStyle>
          <a:p>
            <a:pPr lvl="0"/>
            <a:r>
              <a:rPr lang="en-US" dirty="0"/>
              <a:t>Edit Master text styles</a:t>
            </a:r>
          </a:p>
        </p:txBody>
      </p:sp>
    </p:spTree>
    <p:extLst>
      <p:ext uri="{BB962C8B-B14F-4D97-AF65-F5344CB8AC3E}">
        <p14:creationId xmlns:p14="http://schemas.microsoft.com/office/powerpoint/2010/main" val="4077169385"/>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a:t>Click to edit Master text styles</a:t>
            </a:r>
          </a:p>
        </p:txBody>
      </p:sp>
      <p:sp>
        <p:nvSpPr>
          <p:cNvPr id="5" name="Title 3"/>
          <p:cNvSpPr>
            <a:spLocks noGrp="1"/>
          </p:cNvSpPr>
          <p:nvPr>
            <p:ph type="title" hasCustomPrompt="1"/>
          </p:nvPr>
        </p:nvSpPr>
        <p:spPr>
          <a:xfrm>
            <a:off x="457200" y="63500"/>
            <a:ext cx="8229600" cy="1384300"/>
          </a:xfrm>
          <a:prstGeom prst="rect">
            <a:avLst/>
          </a:prstGeom>
        </p:spPr>
        <p:txBody>
          <a:bodyPr/>
          <a:lstStyle>
            <a:lvl1pPr>
              <a:defRPr sz="3400" b="1">
                <a:solidFill>
                  <a:srgbClr val="125F9A"/>
                </a:solidFill>
                <a:latin typeface="+mn-lt"/>
              </a:defRPr>
            </a:lvl1pPr>
          </a:lstStyle>
          <a:p>
            <a:pPr algn="ctr"/>
            <a:r>
              <a:rPr lang="en-GB" dirty="0"/>
              <a:t>Chapter 7</a:t>
            </a:r>
          </a:p>
        </p:txBody>
      </p:sp>
      <p:sp>
        <p:nvSpPr>
          <p:cNvPr id="2" name="TextBox 1"/>
          <p:cNvSpPr txBox="1"/>
          <p:nvPr userDrawn="1"/>
        </p:nvSpPr>
        <p:spPr>
          <a:xfrm>
            <a:off x="8534174" y="6550093"/>
            <a:ext cx="533400" cy="246221"/>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lang="en-US" altLang="en-US" sz="1000" dirty="0">
                <a:latin typeface="Times New Roman" panose="02020603050405020304" pitchFamily="18" charset="0"/>
              </a:rPr>
              <a:t>18-</a:t>
            </a:r>
            <a:fld id="{86856E3F-3152-4347-A854-555AE6094FB8}" type="slidenum">
              <a:rPr lang="en-US" altLang="en-US" sz="1000" smtClean="0">
                <a:latin typeface="Times New Roman" panose="02020603050405020304" pitchFamily="18"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lang="en-US" altLang="en-US" sz="1000" dirty="0">
              <a:latin typeface="Times New Roman" panose="02020603050405020304" pitchFamily="18" charset="0"/>
            </a:endParaRPr>
          </a:p>
        </p:txBody>
      </p:sp>
      <p:sp>
        <p:nvSpPr>
          <p:cNvPr id="7" name="Content Placeholder 6"/>
          <p:cNvSpPr>
            <a:spLocks noGrp="1"/>
          </p:cNvSpPr>
          <p:nvPr>
            <p:ph sz="quarter" idx="12"/>
          </p:nvPr>
        </p:nvSpPr>
        <p:spPr>
          <a:xfrm>
            <a:off x="5257800" y="5638800"/>
            <a:ext cx="2362200" cy="304800"/>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pPr lvl="0"/>
            <a:r>
              <a:rPr lang="en-US" dirty="0"/>
              <a:t>Edit Master text</a:t>
            </a:r>
          </a:p>
        </p:txBody>
      </p:sp>
      <p:sp>
        <p:nvSpPr>
          <p:cNvPr id="10" name="Content Placeholder 9"/>
          <p:cNvSpPr>
            <a:spLocks noGrp="1"/>
          </p:cNvSpPr>
          <p:nvPr>
            <p:ph sz="quarter" idx="13"/>
          </p:nvPr>
        </p:nvSpPr>
        <p:spPr>
          <a:xfrm>
            <a:off x="1600200" y="5638800"/>
            <a:ext cx="3048000" cy="533400"/>
          </a:xfrm>
          <a:prstGeom prst="rect">
            <a:avLst/>
          </a:prstGeom>
        </p:spPr>
        <p:txBody>
          <a:bodyPr/>
          <a:lstStyle>
            <a:lvl1pPr marL="0" indent="0" algn="ctr">
              <a:buNone/>
              <a:defRPr sz="1000">
                <a:latin typeface="Times New Roman" panose="02020603050405020304" pitchFamily="18" charset="0"/>
                <a:cs typeface="Times New Roman" panose="02020603050405020304" pitchFamily="18" charset="0"/>
              </a:defRPr>
            </a:lvl1pPr>
          </a:lstStyle>
          <a:p>
            <a:pPr lvl="0"/>
            <a:r>
              <a:rPr lang="en-US" dirty="0"/>
              <a:t>Edit Master text styles</a:t>
            </a:r>
          </a:p>
        </p:txBody>
      </p:sp>
    </p:spTree>
    <p:extLst>
      <p:ext uri="{BB962C8B-B14F-4D97-AF65-F5344CB8AC3E}">
        <p14:creationId xmlns:p14="http://schemas.microsoft.com/office/powerpoint/2010/main" val="2707625670"/>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6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a:t>Click to edit Master text styles</a:t>
            </a:r>
          </a:p>
        </p:txBody>
      </p:sp>
      <p:sp>
        <p:nvSpPr>
          <p:cNvPr id="5" name="Title 3"/>
          <p:cNvSpPr>
            <a:spLocks noGrp="1"/>
          </p:cNvSpPr>
          <p:nvPr>
            <p:ph type="title" hasCustomPrompt="1"/>
          </p:nvPr>
        </p:nvSpPr>
        <p:spPr>
          <a:xfrm>
            <a:off x="457200" y="63500"/>
            <a:ext cx="8229600" cy="1384300"/>
          </a:xfrm>
          <a:prstGeom prst="rect">
            <a:avLst/>
          </a:prstGeom>
        </p:spPr>
        <p:txBody>
          <a:bodyPr/>
          <a:lstStyle>
            <a:lvl1pPr>
              <a:defRPr sz="3400" b="1">
                <a:solidFill>
                  <a:srgbClr val="125F9A"/>
                </a:solidFill>
                <a:latin typeface="+mn-lt"/>
              </a:defRPr>
            </a:lvl1pPr>
          </a:lstStyle>
          <a:p>
            <a:pPr algn="ctr"/>
            <a:r>
              <a:rPr lang="en-GB" dirty="0"/>
              <a:t>Chapter 7</a:t>
            </a:r>
          </a:p>
        </p:txBody>
      </p:sp>
      <p:sp>
        <p:nvSpPr>
          <p:cNvPr id="2" name="TextBox 1"/>
          <p:cNvSpPr txBox="1"/>
          <p:nvPr userDrawn="1"/>
        </p:nvSpPr>
        <p:spPr>
          <a:xfrm>
            <a:off x="8534174" y="6550093"/>
            <a:ext cx="533400" cy="246221"/>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lang="en-US" altLang="en-US" sz="1000" dirty="0">
                <a:latin typeface="Times New Roman" panose="02020603050405020304" pitchFamily="18" charset="0"/>
              </a:rPr>
              <a:t>18-</a:t>
            </a:r>
            <a:fld id="{86856E3F-3152-4347-A854-555AE6094FB8}" type="slidenum">
              <a:rPr lang="en-US" altLang="en-US" sz="1000" smtClean="0">
                <a:latin typeface="Times New Roman" panose="02020603050405020304" pitchFamily="18"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lang="en-US" altLang="en-US" sz="1000" dirty="0">
              <a:latin typeface="Times New Roman" panose="02020603050405020304" pitchFamily="18" charset="0"/>
            </a:endParaRPr>
          </a:p>
        </p:txBody>
      </p:sp>
      <p:sp>
        <p:nvSpPr>
          <p:cNvPr id="7" name="Content Placeholder 6"/>
          <p:cNvSpPr>
            <a:spLocks noGrp="1"/>
          </p:cNvSpPr>
          <p:nvPr>
            <p:ph sz="quarter" idx="12"/>
          </p:nvPr>
        </p:nvSpPr>
        <p:spPr>
          <a:xfrm>
            <a:off x="5257800" y="5638800"/>
            <a:ext cx="2362200" cy="304800"/>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pPr lvl="0"/>
            <a:r>
              <a:rPr lang="en-US" dirty="0"/>
              <a:t>Edit Master text</a:t>
            </a:r>
          </a:p>
        </p:txBody>
      </p:sp>
      <p:sp>
        <p:nvSpPr>
          <p:cNvPr id="10" name="Content Placeholder 9"/>
          <p:cNvSpPr>
            <a:spLocks noGrp="1"/>
          </p:cNvSpPr>
          <p:nvPr>
            <p:ph sz="quarter" idx="13"/>
          </p:nvPr>
        </p:nvSpPr>
        <p:spPr>
          <a:xfrm>
            <a:off x="1600200" y="5638800"/>
            <a:ext cx="3048000" cy="533400"/>
          </a:xfrm>
          <a:prstGeom prst="rect">
            <a:avLst/>
          </a:prstGeom>
        </p:spPr>
        <p:txBody>
          <a:bodyPr/>
          <a:lstStyle>
            <a:lvl1pPr marL="0" indent="0" algn="ctr">
              <a:buNone/>
              <a:defRPr sz="1000">
                <a:latin typeface="Times New Roman" panose="02020603050405020304" pitchFamily="18" charset="0"/>
                <a:cs typeface="Times New Roman" panose="02020603050405020304" pitchFamily="18" charset="0"/>
              </a:defRPr>
            </a:lvl1pPr>
          </a:lstStyle>
          <a:p>
            <a:pPr lvl="0"/>
            <a:r>
              <a:rPr lang="en-US" dirty="0"/>
              <a:t>Edit Master text styles</a:t>
            </a:r>
          </a:p>
        </p:txBody>
      </p:sp>
    </p:spTree>
    <p:extLst>
      <p:ext uri="{BB962C8B-B14F-4D97-AF65-F5344CB8AC3E}">
        <p14:creationId xmlns:p14="http://schemas.microsoft.com/office/powerpoint/2010/main" val="1675806976"/>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a:t>Click to edit Master text styles</a:t>
            </a:r>
          </a:p>
        </p:txBody>
      </p:sp>
      <p:sp>
        <p:nvSpPr>
          <p:cNvPr id="5" name="Title 3"/>
          <p:cNvSpPr>
            <a:spLocks noGrp="1"/>
          </p:cNvSpPr>
          <p:nvPr>
            <p:ph type="title" hasCustomPrompt="1"/>
          </p:nvPr>
        </p:nvSpPr>
        <p:spPr>
          <a:xfrm>
            <a:off x="457200" y="63500"/>
            <a:ext cx="8229600" cy="1384300"/>
          </a:xfrm>
          <a:prstGeom prst="rect">
            <a:avLst/>
          </a:prstGeom>
        </p:spPr>
        <p:txBody>
          <a:bodyPr/>
          <a:lstStyle>
            <a:lvl1pPr>
              <a:defRPr sz="3400" b="1">
                <a:solidFill>
                  <a:srgbClr val="125F9A"/>
                </a:solidFill>
                <a:latin typeface="+mn-lt"/>
              </a:defRPr>
            </a:lvl1pPr>
          </a:lstStyle>
          <a:p>
            <a:pPr algn="ctr"/>
            <a:r>
              <a:rPr lang="en-GB" dirty="0"/>
              <a:t>Chapter 7</a:t>
            </a:r>
          </a:p>
        </p:txBody>
      </p:sp>
      <p:sp>
        <p:nvSpPr>
          <p:cNvPr id="2" name="TextBox 1"/>
          <p:cNvSpPr txBox="1"/>
          <p:nvPr userDrawn="1"/>
        </p:nvSpPr>
        <p:spPr>
          <a:xfrm>
            <a:off x="8534174" y="6550093"/>
            <a:ext cx="533400" cy="246221"/>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lang="en-US" altLang="en-US" sz="1000" dirty="0">
                <a:latin typeface="Times New Roman" panose="02020603050405020304" pitchFamily="18" charset="0"/>
              </a:rPr>
              <a:t>18-</a:t>
            </a:r>
            <a:fld id="{86856E3F-3152-4347-A854-555AE6094FB8}" type="slidenum">
              <a:rPr lang="en-US" altLang="en-US" sz="1000" smtClean="0">
                <a:latin typeface="Times New Roman" panose="02020603050405020304" pitchFamily="18"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lang="en-US" altLang="en-US" sz="1000" dirty="0">
              <a:latin typeface="Times New Roman" panose="02020603050405020304" pitchFamily="18" charset="0"/>
            </a:endParaRPr>
          </a:p>
        </p:txBody>
      </p:sp>
      <p:sp>
        <p:nvSpPr>
          <p:cNvPr id="7" name="Content Placeholder 6"/>
          <p:cNvSpPr>
            <a:spLocks noGrp="1"/>
          </p:cNvSpPr>
          <p:nvPr>
            <p:ph sz="quarter" idx="12"/>
          </p:nvPr>
        </p:nvSpPr>
        <p:spPr>
          <a:xfrm>
            <a:off x="5257800" y="5638800"/>
            <a:ext cx="2362200" cy="304800"/>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pPr lvl="0"/>
            <a:r>
              <a:rPr lang="en-US" dirty="0"/>
              <a:t>Edit Master text</a:t>
            </a:r>
          </a:p>
        </p:txBody>
      </p:sp>
      <p:sp>
        <p:nvSpPr>
          <p:cNvPr id="10" name="Content Placeholder 9"/>
          <p:cNvSpPr>
            <a:spLocks noGrp="1"/>
          </p:cNvSpPr>
          <p:nvPr>
            <p:ph sz="quarter" idx="13"/>
          </p:nvPr>
        </p:nvSpPr>
        <p:spPr>
          <a:xfrm>
            <a:off x="1600200" y="5638800"/>
            <a:ext cx="3048000" cy="533400"/>
          </a:xfrm>
          <a:prstGeom prst="rect">
            <a:avLst/>
          </a:prstGeom>
        </p:spPr>
        <p:txBody>
          <a:bodyPr/>
          <a:lstStyle>
            <a:lvl1pPr marL="0" indent="0" algn="ctr">
              <a:buNone/>
              <a:defRPr sz="1000">
                <a:latin typeface="Times New Roman" panose="02020603050405020304" pitchFamily="18" charset="0"/>
                <a:cs typeface="Times New Roman" panose="02020603050405020304" pitchFamily="18" charset="0"/>
              </a:defRPr>
            </a:lvl1pPr>
          </a:lstStyle>
          <a:p>
            <a:pPr lvl="0"/>
            <a:r>
              <a:rPr lang="en-US" dirty="0"/>
              <a:t>Edit Master text styles</a:t>
            </a:r>
          </a:p>
        </p:txBody>
      </p:sp>
    </p:spTree>
    <p:extLst>
      <p:ext uri="{BB962C8B-B14F-4D97-AF65-F5344CB8AC3E}">
        <p14:creationId xmlns:p14="http://schemas.microsoft.com/office/powerpoint/2010/main" val="2868495119"/>
      </p:ext>
    </p:extLst>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8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a:t>Click to edit Master text styles</a:t>
            </a:r>
          </a:p>
        </p:txBody>
      </p:sp>
      <p:sp>
        <p:nvSpPr>
          <p:cNvPr id="5" name="Title 3"/>
          <p:cNvSpPr>
            <a:spLocks noGrp="1"/>
          </p:cNvSpPr>
          <p:nvPr>
            <p:ph type="title" hasCustomPrompt="1"/>
          </p:nvPr>
        </p:nvSpPr>
        <p:spPr>
          <a:xfrm>
            <a:off x="457200" y="63500"/>
            <a:ext cx="8229600" cy="1384300"/>
          </a:xfrm>
          <a:prstGeom prst="rect">
            <a:avLst/>
          </a:prstGeom>
        </p:spPr>
        <p:txBody>
          <a:bodyPr/>
          <a:lstStyle>
            <a:lvl1pPr>
              <a:defRPr sz="3400" b="1">
                <a:solidFill>
                  <a:srgbClr val="125F9A"/>
                </a:solidFill>
                <a:latin typeface="+mn-lt"/>
              </a:defRPr>
            </a:lvl1pPr>
          </a:lstStyle>
          <a:p>
            <a:pPr algn="ctr"/>
            <a:r>
              <a:rPr lang="en-GB" dirty="0"/>
              <a:t>Chapter 7</a:t>
            </a:r>
          </a:p>
        </p:txBody>
      </p:sp>
      <p:sp>
        <p:nvSpPr>
          <p:cNvPr id="2" name="TextBox 1"/>
          <p:cNvSpPr txBox="1"/>
          <p:nvPr userDrawn="1"/>
        </p:nvSpPr>
        <p:spPr>
          <a:xfrm>
            <a:off x="8534174" y="6550093"/>
            <a:ext cx="533400" cy="246221"/>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lang="en-US" altLang="en-US" sz="1000" dirty="0">
                <a:latin typeface="Times New Roman" panose="02020603050405020304" pitchFamily="18" charset="0"/>
              </a:rPr>
              <a:t>18-</a:t>
            </a:r>
            <a:fld id="{86856E3F-3152-4347-A854-555AE6094FB8}" type="slidenum">
              <a:rPr lang="en-US" altLang="en-US" sz="1000" smtClean="0">
                <a:latin typeface="Times New Roman" panose="02020603050405020304" pitchFamily="18"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lang="en-US" altLang="en-US" sz="1000" dirty="0">
              <a:latin typeface="Times New Roman" panose="02020603050405020304" pitchFamily="18" charset="0"/>
            </a:endParaRPr>
          </a:p>
        </p:txBody>
      </p:sp>
      <p:sp>
        <p:nvSpPr>
          <p:cNvPr id="7" name="Content Placeholder 6"/>
          <p:cNvSpPr>
            <a:spLocks noGrp="1"/>
          </p:cNvSpPr>
          <p:nvPr>
            <p:ph sz="quarter" idx="12"/>
          </p:nvPr>
        </p:nvSpPr>
        <p:spPr>
          <a:xfrm>
            <a:off x="5257800" y="5638800"/>
            <a:ext cx="2362200" cy="304800"/>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pPr lvl="0"/>
            <a:r>
              <a:rPr lang="en-US" dirty="0"/>
              <a:t>Edit Master text</a:t>
            </a:r>
          </a:p>
        </p:txBody>
      </p:sp>
      <p:sp>
        <p:nvSpPr>
          <p:cNvPr id="10" name="Content Placeholder 9"/>
          <p:cNvSpPr>
            <a:spLocks noGrp="1"/>
          </p:cNvSpPr>
          <p:nvPr>
            <p:ph sz="quarter" idx="13"/>
          </p:nvPr>
        </p:nvSpPr>
        <p:spPr>
          <a:xfrm>
            <a:off x="1600200" y="5638800"/>
            <a:ext cx="3048000" cy="533400"/>
          </a:xfrm>
          <a:prstGeom prst="rect">
            <a:avLst/>
          </a:prstGeom>
        </p:spPr>
        <p:txBody>
          <a:bodyPr/>
          <a:lstStyle>
            <a:lvl1pPr marL="0" indent="0" algn="ctr">
              <a:buNone/>
              <a:defRPr sz="1000">
                <a:latin typeface="Times New Roman" panose="02020603050405020304" pitchFamily="18" charset="0"/>
                <a:cs typeface="Times New Roman" panose="02020603050405020304" pitchFamily="18" charset="0"/>
              </a:defRPr>
            </a:lvl1pPr>
          </a:lstStyle>
          <a:p>
            <a:pPr lvl="0"/>
            <a:r>
              <a:rPr lang="en-US" dirty="0"/>
              <a:t>Edit Master text styles</a:t>
            </a:r>
          </a:p>
        </p:txBody>
      </p:sp>
    </p:spTree>
    <p:extLst>
      <p:ext uri="{BB962C8B-B14F-4D97-AF65-F5344CB8AC3E}">
        <p14:creationId xmlns:p14="http://schemas.microsoft.com/office/powerpoint/2010/main" val="2557495342"/>
      </p:ext>
    </p:extLst>
  </p:cSld>
  <p:clrMapOvr>
    <a:masterClrMapping/>
  </p:clrMapOvr>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losingSlide">
    <p:spTree>
      <p:nvGrpSpPr>
        <p:cNvPr id="1" name=""/>
        <p:cNvGrpSpPr/>
        <p:nvPr/>
      </p:nvGrpSpPr>
      <p:grpSpPr>
        <a:xfrm>
          <a:off x="0" y="0"/>
          <a:ext cx="0" cy="0"/>
          <a:chOff x="0" y="0"/>
          <a:chExt cx="0" cy="0"/>
        </a:xfrm>
      </p:grpSpPr>
      <p:sp>
        <p:nvSpPr>
          <p:cNvPr id="2" name="Hidden Slide Title">
            <a:extLst>
              <a:ext uri="{FF2B5EF4-FFF2-40B4-BE49-F238E27FC236}">
                <a16:creationId xmlns:a16="http://schemas.microsoft.com/office/drawing/2014/main" id="{D3229D0C-04EF-482F-B26C-8D49CD33DBE3}"/>
              </a:ext>
            </a:extLst>
          </p:cNvPr>
          <p:cNvSpPr>
            <a:spLocks noGrp="1"/>
          </p:cNvSpPr>
          <p:nvPr>
            <p:ph type="title" hasCustomPrompt="1"/>
          </p:nvPr>
        </p:nvSpPr>
        <p:spPr>
          <a:xfrm>
            <a:off x="3425949" y="418391"/>
            <a:ext cx="2292103" cy="291823"/>
          </a:xfrm>
          <a:prstGeom prst="rect">
            <a:avLst/>
          </a:prstGeom>
        </p:spPr>
        <p:txBody>
          <a:bodyPr/>
          <a:lstStyle>
            <a:lvl1pPr>
              <a:defRPr>
                <a:solidFill>
                  <a:schemeClr val="tx1"/>
                </a:solidFill>
              </a:defRPr>
            </a:lvl1pPr>
          </a:lstStyle>
          <a:p>
            <a:r>
              <a:rPr lang="en-US" dirty="0"/>
              <a:t>Add hidden title here </a:t>
            </a:r>
          </a:p>
        </p:txBody>
      </p:sp>
      <p:pic>
        <p:nvPicPr>
          <p:cNvPr id="6" name="MGH Logo" descr="McGraw-Hill Education Logo">
            <a:extLst>
              <a:ext uri="{FF2B5EF4-FFF2-40B4-BE49-F238E27FC236}">
                <a16:creationId xmlns:a16="http://schemas.microsoft.com/office/drawing/2014/main" id="{60DCFDF5-2A5B-440E-888A-BC0BFEF9FF5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50211" y="1005697"/>
            <a:ext cx="2443579" cy="2443579"/>
          </a:xfrm>
          <a:prstGeom prst="rect">
            <a:avLst/>
          </a:prstGeom>
        </p:spPr>
      </p:pic>
      <p:sp>
        <p:nvSpPr>
          <p:cNvPr id="3" name="Long Copyright">
            <a:extLst>
              <a:ext uri="{FF2B5EF4-FFF2-40B4-BE49-F238E27FC236}">
                <a16:creationId xmlns:a16="http://schemas.microsoft.com/office/drawing/2014/main" id="{9AB572CE-E262-4FA6-8D47-02F068ADD1BE}"/>
              </a:ext>
            </a:extLst>
          </p:cNvPr>
          <p:cNvSpPr>
            <a:spLocks noGrp="1"/>
          </p:cNvSpPr>
          <p:nvPr>
            <p:ph type="ftr" sz="quarter" idx="10"/>
          </p:nvPr>
        </p:nvSpPr>
        <p:spPr>
          <a:xfrm>
            <a:off x="0" y="6487064"/>
            <a:ext cx="9144000" cy="370936"/>
          </a:xfrm>
          <a:prstGeom prst="rect">
            <a:avLst/>
          </a:prstGeom>
        </p:spPr>
        <p:txBody>
          <a:bodyPr/>
          <a:lstStyle>
            <a:lvl1pPr algn="ctr">
              <a:defRPr/>
            </a:lvl1pPr>
          </a:lstStyle>
          <a:p>
            <a:pPr defTabSz="457200">
              <a:spcBef>
                <a:spcPct val="20000"/>
              </a:spcBef>
              <a:defRPr/>
            </a:pPr>
            <a:r>
              <a:rPr lang="en-US" dirty="0"/>
              <a:t>© &lt; add the year&gt; McGraw-Hill Education. All rights reserved. Authorized only for instructor use in the classroom.</a:t>
            </a:r>
          </a:p>
          <a:p>
            <a:pPr defTabSz="457200">
              <a:spcBef>
                <a:spcPct val="20000"/>
              </a:spcBef>
              <a:defRPr/>
            </a:pPr>
            <a:r>
              <a:rPr lang="en-US" dirty="0"/>
              <a:t>No reproduction or further distribution permitted without the prior written consent of McGraw-Hill Education.</a:t>
            </a:r>
          </a:p>
        </p:txBody>
      </p:sp>
      <p:sp>
        <p:nvSpPr>
          <p:cNvPr id="9" name="MGH Tagline">
            <a:extLst>
              <a:ext uri="{FF2B5EF4-FFF2-40B4-BE49-F238E27FC236}">
                <a16:creationId xmlns:a16="http://schemas.microsoft.com/office/drawing/2014/main" id="{F040BF5C-A78D-440C-93DF-72F3F641F3F1}"/>
              </a:ext>
            </a:extLst>
          </p:cNvPr>
          <p:cNvSpPr txBox="1"/>
          <p:nvPr userDrawn="1"/>
        </p:nvSpPr>
        <p:spPr>
          <a:xfrm>
            <a:off x="1730746" y="3796682"/>
            <a:ext cx="5682508" cy="4690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4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Because learning changes everything.</a:t>
            </a:r>
            <a:r>
              <a:rPr kumimoji="0" lang="en-US" sz="1400" b="0" i="0" u="none" strike="noStrike" kern="1200" cap="none" spc="40" normalizeH="0" baseline="60000" noProof="0" dirty="0">
                <a:ln>
                  <a:noFill/>
                </a:ln>
                <a:solidFill>
                  <a:srgbClr val="000000"/>
                </a:solidFill>
                <a:effectLst/>
                <a:uLnTx/>
                <a:uFillTx/>
                <a:latin typeface="Arial" panose="020B0604020202020204" pitchFamily="34" charset="0"/>
                <a:ea typeface="Calibri" panose="020F0502020204030204" pitchFamily="34" charset="0"/>
                <a:cs typeface="+mn-cs"/>
              </a:rPr>
              <a:t>®</a:t>
            </a:r>
            <a:endParaRPr kumimoji="0" lang="en-US" sz="2400" b="0" i="0" u="none" strike="noStrike" kern="1200" cap="none" spc="40" normalizeH="0" baseline="60000" noProof="0" dirty="0">
              <a:ln>
                <a:noFill/>
              </a:ln>
              <a:solidFill>
                <a:srgbClr val="000000"/>
              </a:solidFill>
              <a:effectLst/>
              <a:uLnTx/>
              <a:uFillTx/>
              <a:latin typeface="+mn-lt"/>
              <a:ea typeface="+mn-ea"/>
              <a:cs typeface="+mn-cs"/>
            </a:endParaRPr>
          </a:p>
        </p:txBody>
      </p:sp>
      <p:sp>
        <p:nvSpPr>
          <p:cNvPr id="10" name="MGH URL">
            <a:extLst>
              <a:ext uri="{FF2B5EF4-FFF2-40B4-BE49-F238E27FC236}">
                <a16:creationId xmlns:a16="http://schemas.microsoft.com/office/drawing/2014/main" id="{2215B5DD-E18E-478F-81B9-79BA83A9A251}"/>
              </a:ext>
            </a:extLst>
          </p:cNvPr>
          <p:cNvSpPr txBox="1"/>
          <p:nvPr userDrawn="1"/>
        </p:nvSpPr>
        <p:spPr>
          <a:xfrm>
            <a:off x="3269085" y="5329121"/>
            <a:ext cx="260583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mn-lt"/>
                <a:ea typeface="+mn-ea"/>
                <a:cs typeface="+mn-cs"/>
              </a:rPr>
              <a:t>www.mheducation.com</a:t>
            </a:r>
            <a:endParaRPr kumimoji="0" lang="en-US" sz="2000" b="0" i="0" u="none" strike="noStrike" kern="1200" cap="none" spc="0" normalizeH="0" baseline="0" noProof="0" dirty="0">
              <a:ln>
                <a:noFill/>
              </a:ln>
              <a:solidFill>
                <a:srgbClr val="000000"/>
              </a:solidFill>
              <a:effectLst/>
              <a:uLnTx/>
              <a:uFillTx/>
              <a:latin typeface="+mn-lt"/>
              <a:ea typeface="+mn-ea"/>
              <a:cs typeface="+mn-cs"/>
            </a:endParaRPr>
          </a:p>
        </p:txBody>
      </p:sp>
    </p:spTree>
    <p:extLst>
      <p:ext uri="{BB962C8B-B14F-4D97-AF65-F5344CB8AC3E}">
        <p14:creationId xmlns:p14="http://schemas.microsoft.com/office/powerpoint/2010/main" val="37510681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AppendixDivi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6CA9270-FD0E-4B64-B0D8-24095E6A2959}"/>
              </a:ext>
            </a:extLst>
          </p:cNvPr>
          <p:cNvSpPr>
            <a:spLocks noGrp="1"/>
          </p:cNvSpPr>
          <p:nvPr>
            <p:ph type="title" hasCustomPrompt="1"/>
          </p:nvPr>
        </p:nvSpPr>
        <p:spPr>
          <a:xfrm>
            <a:off x="342899" y="2366309"/>
            <a:ext cx="7696919" cy="526936"/>
          </a:xfrm>
          <a:prstGeom prst="rect">
            <a:avLst/>
          </a:prstGeom>
        </p:spPr>
        <p:txBody>
          <a:bodyPr anchor="ctr"/>
          <a:lstStyle>
            <a:lvl1pPr>
              <a:defRPr/>
            </a:lvl1pPr>
          </a:lstStyle>
          <a:p>
            <a:r>
              <a:rPr lang="en-US" dirty="0"/>
              <a:t>Accessibility Content: Text Alternatives for Images</a:t>
            </a:r>
          </a:p>
        </p:txBody>
      </p:sp>
      <p:sp>
        <p:nvSpPr>
          <p:cNvPr id="3" name="Slide Number Placeholder">
            <a:extLst>
              <a:ext uri="{FF2B5EF4-FFF2-40B4-BE49-F238E27FC236}">
                <a16:creationId xmlns:a16="http://schemas.microsoft.com/office/drawing/2014/main" id="{0B6E1DCB-9B8A-423D-B48B-2CCDE624B45C}"/>
              </a:ext>
            </a:extLst>
          </p:cNvPr>
          <p:cNvSpPr>
            <a:spLocks noGrp="1"/>
          </p:cNvSpPr>
          <p:nvPr>
            <p:ph type="sldNum" sz="quarter" idx="10"/>
          </p:nvPr>
        </p:nvSpPr>
        <p:spPr>
          <a:xfrm>
            <a:off x="8637202" y="6682314"/>
            <a:ext cx="342900" cy="143831"/>
          </a:xfrm>
          <a:prstGeom prst="rect">
            <a:avLst/>
          </a:prstGeom>
        </p:spPr>
        <p:txBody>
          <a:bodyPr/>
          <a:lstStyle/>
          <a:p>
            <a:fld id="{68151E55-6873-49E2-B8D5-2F265E6F1973}" type="slidenum">
              <a:rPr lang="en-US" smtClean="0"/>
              <a:t>‹#›</a:t>
            </a:fld>
            <a:endParaRPr lang="en-US"/>
          </a:p>
        </p:txBody>
      </p:sp>
    </p:spTree>
    <p:extLst>
      <p:ext uri="{BB962C8B-B14F-4D97-AF65-F5344CB8AC3E}">
        <p14:creationId xmlns:p14="http://schemas.microsoft.com/office/powerpoint/2010/main" val="25559405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Artwork">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0" y="-179890"/>
            <a:ext cx="9144000" cy="6836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0" y="6477000"/>
            <a:ext cx="9144000" cy="381000"/>
          </a:xfrm>
          <a:prstGeom prst="rect">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6" name="Text Placeholder 6"/>
          <p:cNvSpPr>
            <a:spLocks noGrp="1"/>
          </p:cNvSpPr>
          <p:nvPr>
            <p:ph type="body" sz="quarter" idx="10"/>
          </p:nvPr>
        </p:nvSpPr>
        <p:spPr>
          <a:xfrm>
            <a:off x="0" y="2133600"/>
            <a:ext cx="9144000" cy="762000"/>
          </a:xfrm>
          <a:prstGeom prst="rect">
            <a:avLst/>
          </a:prstGeom>
        </p:spPr>
        <p:txBody>
          <a:bodyPr/>
          <a:lstStyle>
            <a:lvl1pPr marL="0" indent="0" algn="ctr">
              <a:buNone/>
              <a:defRPr sz="4800" b="0">
                <a:solidFill>
                  <a:schemeClr val="bg1"/>
                </a:solidFill>
                <a:effectLst>
                  <a:outerShdw blurRad="38100" dist="38100" dir="2700000" algn="tl">
                    <a:srgbClr val="000000">
                      <a:alpha val="43137"/>
                    </a:srgbClr>
                  </a:outerShdw>
                </a:effectLst>
              </a:defRPr>
            </a:lvl1pPr>
          </a:lstStyle>
          <a:p>
            <a:pPr lvl="0"/>
            <a:r>
              <a:rPr lang="en-US"/>
              <a:t>Click to edit Master text styles</a:t>
            </a:r>
          </a:p>
        </p:txBody>
      </p:sp>
      <p:sp>
        <p:nvSpPr>
          <p:cNvPr id="7" name="Text Placeholder 6"/>
          <p:cNvSpPr>
            <a:spLocks noGrp="1"/>
          </p:cNvSpPr>
          <p:nvPr>
            <p:ph type="body" sz="quarter" idx="11"/>
          </p:nvPr>
        </p:nvSpPr>
        <p:spPr>
          <a:xfrm>
            <a:off x="0" y="2895600"/>
            <a:ext cx="9144000" cy="762000"/>
          </a:xfrm>
          <a:prstGeom prst="rect">
            <a:avLst/>
          </a:prstGeom>
        </p:spPr>
        <p:txBody>
          <a:bodyPr/>
          <a:lstStyle>
            <a:lvl1pPr marL="0" indent="0" algn="ctr">
              <a:buNone/>
              <a:defRPr sz="4800" b="1">
                <a:solidFill>
                  <a:schemeClr val="bg1"/>
                </a:solidFill>
                <a:effectLst>
                  <a:outerShdw blurRad="38100" dist="38100" dir="2700000" algn="tl">
                    <a:srgbClr val="000000">
                      <a:alpha val="43137"/>
                    </a:srgbClr>
                  </a:outerShdw>
                </a:effectLst>
              </a:defRPr>
            </a:lvl1pPr>
          </a:lstStyle>
          <a:p>
            <a:pPr lvl="0"/>
            <a:r>
              <a:rPr lang="en-US"/>
              <a:t>Click to edit Master text styles</a:t>
            </a:r>
          </a:p>
        </p:txBody>
      </p:sp>
      <p:sp>
        <p:nvSpPr>
          <p:cNvPr id="9"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Tree>
    <p:extLst>
      <p:ext uri="{BB962C8B-B14F-4D97-AF65-F5344CB8AC3E}">
        <p14:creationId xmlns:p14="http://schemas.microsoft.com/office/powerpoint/2010/main" val="682348329"/>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dirty="0"/>
              <a:t>Click to edit Master text styles</a:t>
            </a:r>
          </a:p>
        </p:txBody>
      </p:sp>
      <p:sp>
        <p:nvSpPr>
          <p:cNvPr id="5" name="Title 3"/>
          <p:cNvSpPr>
            <a:spLocks noGrp="1"/>
          </p:cNvSpPr>
          <p:nvPr>
            <p:ph type="title" hasCustomPrompt="1"/>
          </p:nvPr>
        </p:nvSpPr>
        <p:spPr>
          <a:xfrm>
            <a:off x="228600" y="454065"/>
            <a:ext cx="8229600" cy="645786"/>
          </a:xfrm>
          <a:prstGeom prst="rect">
            <a:avLst/>
          </a:prstGeom>
        </p:spPr>
        <p:txBody>
          <a:bodyPr/>
          <a:lstStyle>
            <a:lvl1pPr>
              <a:defRPr sz="3400" b="1">
                <a:solidFill>
                  <a:srgbClr val="125F9A"/>
                </a:solidFill>
                <a:latin typeface="+mn-lt"/>
              </a:defRPr>
            </a:lvl1pPr>
          </a:lstStyle>
          <a:p>
            <a:pPr algn="ctr"/>
            <a:r>
              <a:rPr lang="en-GB" dirty="0"/>
              <a:t>Chapter 10</a:t>
            </a:r>
          </a:p>
        </p:txBody>
      </p:sp>
      <p:sp>
        <p:nvSpPr>
          <p:cNvPr id="7" name="TextBox 6"/>
          <p:cNvSpPr txBox="1"/>
          <p:nvPr userDrawn="1"/>
        </p:nvSpPr>
        <p:spPr>
          <a:xfrm>
            <a:off x="8550038" y="6546057"/>
            <a:ext cx="516554" cy="246221"/>
          </a:xfrm>
          <a:prstGeom prst="rect">
            <a:avLst/>
          </a:prstGeom>
          <a:noFill/>
        </p:spPr>
        <p:txBody>
          <a:bodyPr wrap="square" rtlCol="0">
            <a:spAutoFit/>
          </a:bodyPr>
          <a:lstStyle/>
          <a:p>
            <a:pPr algn="r"/>
            <a:r>
              <a:rPr lang="en-US" altLang="en-US" sz="1000" dirty="0">
                <a:latin typeface="Times New Roman" panose="02020603050405020304" pitchFamily="18" charset="0"/>
                <a:cs typeface="Times New Roman" panose="02020603050405020304" pitchFamily="18" charset="0"/>
              </a:rPr>
              <a:t>18-</a:t>
            </a:r>
            <a:fld id="{4680CC33-60E2-4087-BA3E-78B4E58E3C47}" type="slidenum">
              <a:rPr lang="en-US" altLang="en-US" sz="1000" smtClean="0">
                <a:latin typeface="Times New Roman" panose="02020603050405020304" pitchFamily="18" charset="0"/>
                <a:cs typeface="Times New Roman" panose="02020603050405020304" pitchFamily="18" charset="0"/>
              </a:rPr>
              <a:pPr algn="r"/>
              <a:t>‹#›</a:t>
            </a:fld>
            <a:endParaRPr lang="en-US"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354007"/>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dirty="0"/>
              <a:t>Click to edit Master text styles</a:t>
            </a:r>
          </a:p>
        </p:txBody>
      </p:sp>
      <p:sp>
        <p:nvSpPr>
          <p:cNvPr id="5" name="Title 3"/>
          <p:cNvSpPr>
            <a:spLocks noGrp="1"/>
          </p:cNvSpPr>
          <p:nvPr>
            <p:ph type="title" hasCustomPrompt="1"/>
          </p:nvPr>
        </p:nvSpPr>
        <p:spPr>
          <a:xfrm>
            <a:off x="381000" y="457200"/>
            <a:ext cx="8229600" cy="587078"/>
          </a:xfrm>
          <a:prstGeom prst="rect">
            <a:avLst/>
          </a:prstGeom>
        </p:spPr>
        <p:txBody>
          <a:bodyPr/>
          <a:lstStyle>
            <a:lvl1pPr>
              <a:defRPr sz="3400" b="1">
                <a:solidFill>
                  <a:srgbClr val="125F9A"/>
                </a:solidFill>
                <a:latin typeface="+mn-lt"/>
              </a:defRPr>
            </a:lvl1pPr>
          </a:lstStyle>
          <a:p>
            <a:pPr algn="ctr"/>
            <a:r>
              <a:rPr lang="en-GB" dirty="0"/>
              <a:t>Chapter 10</a:t>
            </a:r>
          </a:p>
        </p:txBody>
      </p:sp>
      <p:sp>
        <p:nvSpPr>
          <p:cNvPr id="7" name="TextBox 6"/>
          <p:cNvSpPr txBox="1"/>
          <p:nvPr userDrawn="1"/>
        </p:nvSpPr>
        <p:spPr>
          <a:xfrm>
            <a:off x="8550287" y="6546057"/>
            <a:ext cx="516554" cy="246221"/>
          </a:xfrm>
          <a:prstGeom prst="rect">
            <a:avLst/>
          </a:prstGeom>
          <a:noFill/>
        </p:spPr>
        <p:txBody>
          <a:bodyPr wrap="square" rtlCol="0">
            <a:spAutoFit/>
          </a:bodyPr>
          <a:lstStyle/>
          <a:p>
            <a:pPr algn="r"/>
            <a:r>
              <a:rPr lang="en-US" altLang="en-US" sz="1000" dirty="0">
                <a:latin typeface="Times New Roman" panose="02020603050405020304" pitchFamily="18" charset="0"/>
                <a:cs typeface="Times New Roman" panose="02020603050405020304" pitchFamily="18" charset="0"/>
              </a:rPr>
              <a:t>18-</a:t>
            </a:r>
            <a:fld id="{4680CC33-60E2-4087-BA3E-78B4E58E3C47}" type="slidenum">
              <a:rPr lang="en-US" altLang="en-US" sz="1000" smtClean="0">
                <a:latin typeface="Times New Roman" panose="02020603050405020304" pitchFamily="18" charset="0"/>
                <a:cs typeface="Times New Roman" panose="02020603050405020304" pitchFamily="18" charset="0"/>
              </a:rPr>
              <a:pPr algn="r"/>
              <a:t>‹#›</a:t>
            </a:fld>
            <a:endParaRPr lang="en-US" sz="1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12"/>
          </p:nvPr>
        </p:nvSpPr>
        <p:spPr>
          <a:xfrm>
            <a:off x="381000" y="3429000"/>
            <a:ext cx="2057400" cy="19812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9"/>
          <p:cNvSpPr>
            <a:spLocks noGrp="1"/>
          </p:cNvSpPr>
          <p:nvPr>
            <p:ph sz="quarter" idx="13"/>
          </p:nvPr>
        </p:nvSpPr>
        <p:spPr>
          <a:xfrm>
            <a:off x="2895600" y="3429000"/>
            <a:ext cx="2895600" cy="23622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4"/>
          </p:nvPr>
        </p:nvSpPr>
        <p:spPr>
          <a:xfrm>
            <a:off x="6400800" y="3429000"/>
            <a:ext cx="2019300" cy="22098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5"/>
          </p:nvPr>
        </p:nvSpPr>
        <p:spPr>
          <a:xfrm>
            <a:off x="5562600" y="1600200"/>
            <a:ext cx="2857500" cy="10668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34202771"/>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dirty="0"/>
              <a:t>Click to edit Master text styles</a:t>
            </a:r>
          </a:p>
        </p:txBody>
      </p:sp>
      <p:sp>
        <p:nvSpPr>
          <p:cNvPr id="5" name="Title 3"/>
          <p:cNvSpPr>
            <a:spLocks noGrp="1"/>
          </p:cNvSpPr>
          <p:nvPr>
            <p:ph type="title" hasCustomPrompt="1"/>
          </p:nvPr>
        </p:nvSpPr>
        <p:spPr>
          <a:xfrm>
            <a:off x="381000" y="457200"/>
            <a:ext cx="8229600" cy="587078"/>
          </a:xfrm>
          <a:prstGeom prst="rect">
            <a:avLst/>
          </a:prstGeom>
        </p:spPr>
        <p:txBody>
          <a:bodyPr/>
          <a:lstStyle>
            <a:lvl1pPr>
              <a:defRPr sz="3400" b="1">
                <a:solidFill>
                  <a:srgbClr val="125F9A"/>
                </a:solidFill>
                <a:latin typeface="+mn-lt"/>
              </a:defRPr>
            </a:lvl1pPr>
          </a:lstStyle>
          <a:p>
            <a:pPr algn="ctr"/>
            <a:r>
              <a:rPr lang="en-GB" dirty="0"/>
              <a:t>Chapter 10</a:t>
            </a:r>
          </a:p>
        </p:txBody>
      </p:sp>
      <p:sp>
        <p:nvSpPr>
          <p:cNvPr id="7" name="TextBox 6"/>
          <p:cNvSpPr txBox="1"/>
          <p:nvPr userDrawn="1"/>
        </p:nvSpPr>
        <p:spPr>
          <a:xfrm>
            <a:off x="8547652" y="6546057"/>
            <a:ext cx="516554" cy="246221"/>
          </a:xfrm>
          <a:prstGeom prst="rect">
            <a:avLst/>
          </a:prstGeom>
          <a:noFill/>
        </p:spPr>
        <p:txBody>
          <a:bodyPr wrap="square" rtlCol="0">
            <a:spAutoFit/>
          </a:bodyPr>
          <a:lstStyle/>
          <a:p>
            <a:pPr algn="r"/>
            <a:r>
              <a:rPr lang="en-US" altLang="en-US" sz="1000" dirty="0">
                <a:latin typeface="Times New Roman" panose="02020603050405020304" pitchFamily="18" charset="0"/>
                <a:cs typeface="Times New Roman" panose="02020603050405020304" pitchFamily="18" charset="0"/>
              </a:rPr>
              <a:t>18-</a:t>
            </a:r>
            <a:fld id="{4680CC33-60E2-4087-BA3E-78B4E58E3C47}" type="slidenum">
              <a:rPr lang="en-US" altLang="en-US" sz="1000" smtClean="0">
                <a:latin typeface="Times New Roman" panose="02020603050405020304" pitchFamily="18" charset="0"/>
                <a:cs typeface="Times New Roman" panose="02020603050405020304" pitchFamily="18" charset="0"/>
              </a:rPr>
              <a:pPr algn="r"/>
              <a:t>‹#›</a:t>
            </a:fld>
            <a:endParaRPr lang="en-US" sz="1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12"/>
          </p:nvPr>
        </p:nvSpPr>
        <p:spPr>
          <a:xfrm>
            <a:off x="1187983" y="1940717"/>
            <a:ext cx="793217" cy="573883"/>
          </a:xfrm>
          <a:prstGeom prst="rect">
            <a:avLst/>
          </a:prstGeom>
        </p:spPr>
        <p:txBody>
          <a:bodyPr/>
          <a:lstStyle/>
          <a:p>
            <a:pPr lvl="0"/>
            <a:r>
              <a:rPr lang="en-US" dirty="0"/>
              <a:t>Edit</a:t>
            </a:r>
          </a:p>
        </p:txBody>
      </p:sp>
      <p:sp>
        <p:nvSpPr>
          <p:cNvPr id="10" name="Content Placeholder 9"/>
          <p:cNvSpPr>
            <a:spLocks noGrp="1"/>
          </p:cNvSpPr>
          <p:nvPr>
            <p:ph sz="quarter" idx="13"/>
          </p:nvPr>
        </p:nvSpPr>
        <p:spPr>
          <a:xfrm>
            <a:off x="4267200" y="2128360"/>
            <a:ext cx="693184" cy="386240"/>
          </a:xfrm>
          <a:prstGeom prst="rect">
            <a:avLst/>
          </a:prstGeom>
        </p:spPr>
        <p:txBody>
          <a:bodyPr/>
          <a:lstStyle>
            <a:lvl1pPr marL="0" indent="0">
              <a:buNone/>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Edi</a:t>
            </a:r>
          </a:p>
        </p:txBody>
      </p:sp>
      <p:sp>
        <p:nvSpPr>
          <p:cNvPr id="12" name="Content Placeholder 11"/>
          <p:cNvSpPr>
            <a:spLocks noGrp="1"/>
          </p:cNvSpPr>
          <p:nvPr>
            <p:ph sz="quarter" idx="14"/>
          </p:nvPr>
        </p:nvSpPr>
        <p:spPr>
          <a:xfrm>
            <a:off x="7467600" y="2057400"/>
            <a:ext cx="707752" cy="480917"/>
          </a:xfrm>
          <a:prstGeom prst="rect">
            <a:avLst/>
          </a:prstGeom>
        </p:spPr>
        <p:txBody>
          <a:bodyPr/>
          <a:lstStyle>
            <a:lvl1pPr marL="0" indent="0">
              <a:buNone/>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Edit</a:t>
            </a:r>
          </a:p>
        </p:txBody>
      </p:sp>
      <p:sp>
        <p:nvSpPr>
          <p:cNvPr id="14" name="Content Placeholder 13"/>
          <p:cNvSpPr>
            <a:spLocks noGrp="1"/>
          </p:cNvSpPr>
          <p:nvPr>
            <p:ph sz="quarter" idx="15"/>
          </p:nvPr>
        </p:nvSpPr>
        <p:spPr>
          <a:xfrm>
            <a:off x="443918" y="3223260"/>
            <a:ext cx="2146882" cy="117348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aphicFrame>
        <p:nvGraphicFramePr>
          <p:cNvPr id="11" name="Diagram 10" descr="This image depicts the three stages of corporate environmental responsibility. It contains three boxes that are positioned horizontally. There is a circle above each box, and each circle highlights the stage number. &#10;&#10;On the extreme left end of this illustration, the circle reads 1. The box is labeled pollution prevention. The content under this heading reads focuses on minimizing or eliminating waste before it is created. &#10;An arrow connects this box to the next. This arrow points to the right. &#10;&#10;At the center of this illustration, the circle reads 2. The box is labeled product stewardship. The content under this heading reads managers focus on all environmental impacts associated with the full life-cycle of a product. &#10;An arrow connects this box to the next. This arrow points to the right. &#10;&#10;On the extreme right end of this illustration, the circle reads 3. The box is labeled clean technology. The content under this heading reads businesses develop innovative, new technologies that support sustainability. &#10;&#10;" title="Stages of Corporate Environmental Responsibility"/>
          <p:cNvGraphicFramePr/>
          <p:nvPr userDrawn="1">
            <p:extLst>
              <p:ext uri="{D42A27DB-BD31-4B8C-83A1-F6EECF244321}">
                <p14:modId xmlns:p14="http://schemas.microsoft.com/office/powerpoint/2010/main" val="3345852225"/>
              </p:ext>
            </p:extLst>
          </p:nvPr>
        </p:nvGraphicFramePr>
        <p:xfrm>
          <a:off x="419100" y="1752600"/>
          <a:ext cx="8382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Oval 12"/>
          <p:cNvSpPr/>
          <p:nvPr userDrawn="1"/>
        </p:nvSpPr>
        <p:spPr>
          <a:xfrm>
            <a:off x="1219200" y="1981200"/>
            <a:ext cx="685800" cy="609600"/>
          </a:xfrm>
          <a:prstGeom prst="ellipse">
            <a:avLst/>
          </a:prstGeom>
          <a:ln>
            <a:solidFill>
              <a:schemeClr val="accent3"/>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dirty="0"/>
          </a:p>
        </p:txBody>
      </p:sp>
      <p:sp>
        <p:nvSpPr>
          <p:cNvPr id="15" name="Oval 14"/>
          <p:cNvSpPr/>
          <p:nvPr userDrawn="1"/>
        </p:nvSpPr>
        <p:spPr>
          <a:xfrm>
            <a:off x="4267200" y="1981200"/>
            <a:ext cx="685800" cy="609600"/>
          </a:xfrm>
          <a:prstGeom prst="ellipse">
            <a:avLst/>
          </a:prstGeom>
          <a:ln>
            <a:solidFill>
              <a:schemeClr val="accent3"/>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dirty="0"/>
          </a:p>
        </p:txBody>
      </p:sp>
      <p:sp>
        <p:nvSpPr>
          <p:cNvPr id="16" name="Oval 15"/>
          <p:cNvSpPr/>
          <p:nvPr userDrawn="1"/>
        </p:nvSpPr>
        <p:spPr>
          <a:xfrm>
            <a:off x="7467600" y="1981200"/>
            <a:ext cx="685800" cy="609600"/>
          </a:xfrm>
          <a:prstGeom prst="ellipse">
            <a:avLst/>
          </a:prstGeom>
          <a:ln>
            <a:solidFill>
              <a:schemeClr val="accent3"/>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dirty="0"/>
          </a:p>
        </p:txBody>
      </p:sp>
      <p:sp>
        <p:nvSpPr>
          <p:cNvPr id="9" name="Content Placeholder 8"/>
          <p:cNvSpPr>
            <a:spLocks noGrp="1"/>
          </p:cNvSpPr>
          <p:nvPr>
            <p:ph sz="quarter" idx="16"/>
          </p:nvPr>
        </p:nvSpPr>
        <p:spPr>
          <a:xfrm>
            <a:off x="3657600" y="2895600"/>
            <a:ext cx="1828800" cy="16002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7"/>
          <p:cNvSpPr>
            <a:spLocks noGrp="1"/>
          </p:cNvSpPr>
          <p:nvPr>
            <p:ph sz="quarter" idx="17"/>
          </p:nvPr>
        </p:nvSpPr>
        <p:spPr>
          <a:xfrm>
            <a:off x="6553200" y="2646410"/>
            <a:ext cx="2120900" cy="766762"/>
          </a:xfrm>
          <a:prstGeom prst="rect">
            <a:avLst/>
          </a:prstGeom>
        </p:spPr>
        <p:txBody>
          <a:bodyPr/>
          <a:lstStyle/>
          <a:p>
            <a:pPr lvl="0"/>
            <a:r>
              <a:rPr lang="en-US" dirty="0"/>
              <a:t>Edit Master</a:t>
            </a:r>
          </a:p>
        </p:txBody>
      </p:sp>
      <p:sp>
        <p:nvSpPr>
          <p:cNvPr id="20" name="Rectangle: Rounded Corners 19"/>
          <p:cNvSpPr/>
          <p:nvPr userDrawn="1"/>
        </p:nvSpPr>
        <p:spPr>
          <a:xfrm>
            <a:off x="6559924" y="2821848"/>
            <a:ext cx="2201912" cy="1839800"/>
          </a:xfrm>
          <a:prstGeom prst="roundRect">
            <a:avLst>
              <a:gd name="adj" fmla="val 10000"/>
            </a:avLst>
          </a:prstGeom>
        </p:spPr>
        <p:style>
          <a:lnRef idx="0">
            <a:schemeClr val="lt1">
              <a:hueOff val="0"/>
              <a:satOff val="0"/>
              <a:lumOff val="0"/>
              <a:alphaOff val="0"/>
            </a:schemeClr>
          </a:lnRef>
          <a:fillRef idx="3">
            <a:schemeClr val="accent2">
              <a:hueOff val="492632"/>
              <a:satOff val="3030"/>
              <a:lumOff val="-23725"/>
              <a:alphaOff val="0"/>
            </a:schemeClr>
          </a:fillRef>
          <a:effectRef idx="2">
            <a:schemeClr val="accent2">
              <a:hueOff val="492632"/>
              <a:satOff val="3030"/>
              <a:lumOff val="-23725"/>
              <a:alphaOff val="0"/>
            </a:schemeClr>
          </a:effectRef>
          <a:fontRef idx="minor">
            <a:schemeClr val="lt1"/>
          </a:fontRef>
        </p:style>
      </p:sp>
    </p:spTree>
    <p:extLst>
      <p:ext uri="{BB962C8B-B14F-4D97-AF65-F5344CB8AC3E}">
        <p14:creationId xmlns:p14="http://schemas.microsoft.com/office/powerpoint/2010/main" val="3198043919"/>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a:solidFill>
                  <a:schemeClr val="accent3"/>
                </a:solidFill>
              </a:defRPr>
            </a:lvl1pPr>
          </a:lstStyle>
          <a:p>
            <a:pPr lvl="0"/>
            <a:r>
              <a:rPr lang="en-US"/>
              <a:t>Click to edit Master text styles</a:t>
            </a:r>
          </a:p>
        </p:txBody>
      </p:sp>
      <p:sp>
        <p:nvSpPr>
          <p:cNvPr id="7" name="Picture Placeholder 6"/>
          <p:cNvSpPr>
            <a:spLocks noGrp="1"/>
          </p:cNvSpPr>
          <p:nvPr>
            <p:ph type="pic" sz="quarter" idx="12"/>
          </p:nvPr>
        </p:nvSpPr>
        <p:spPr>
          <a:xfrm>
            <a:off x="1066800" y="1524000"/>
            <a:ext cx="7086600" cy="4572000"/>
          </a:xfrm>
          <a:prstGeom prst="rect">
            <a:avLst/>
          </a:prstGeom>
          <a:ln w="28575">
            <a:solidFill>
              <a:schemeClr val="bg2"/>
            </a:solidFill>
          </a:ln>
        </p:spPr>
        <p:txBody>
          <a:bodyPr/>
          <a:lstStyle/>
          <a:p>
            <a:pPr lvl="0"/>
            <a:r>
              <a:rPr lang="en-US" noProof="0"/>
              <a:t>Drag picture to placeholder or click icon to add</a:t>
            </a:r>
          </a:p>
        </p:txBody>
      </p:sp>
      <p:sp>
        <p:nvSpPr>
          <p:cNvPr id="5"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Tree>
    <p:extLst>
      <p:ext uri="{BB962C8B-B14F-4D97-AF65-F5344CB8AC3E}">
        <p14:creationId xmlns:p14="http://schemas.microsoft.com/office/powerpoint/2010/main" val="4111090156"/>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with image left">
    <p:spTree>
      <p:nvGrpSpPr>
        <p:cNvPr id="1" name=""/>
        <p:cNvGrpSpPr/>
        <p:nvPr/>
      </p:nvGrpSpPr>
      <p:grpSpPr>
        <a:xfrm>
          <a:off x="0" y="0"/>
          <a:ext cx="0" cy="0"/>
          <a:chOff x="0" y="0"/>
          <a:chExt cx="0" cy="0"/>
        </a:xfrm>
      </p:grpSpPr>
      <p:cxnSp>
        <p:nvCxnSpPr>
          <p:cNvPr id="6" name="Straight Connector 5"/>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a:solidFill>
                  <a:schemeClr val="accent3"/>
                </a:solidFill>
              </a:defRPr>
            </a:lvl1pPr>
          </a:lstStyle>
          <a:p>
            <a:pPr lvl="0"/>
            <a:r>
              <a:rPr lang="en-US"/>
              <a:t>Click to edit Master text styles</a:t>
            </a:r>
          </a:p>
        </p:txBody>
      </p:sp>
      <p:sp>
        <p:nvSpPr>
          <p:cNvPr id="5" name="Picture Placeholder 4"/>
          <p:cNvSpPr>
            <a:spLocks noGrp="1"/>
          </p:cNvSpPr>
          <p:nvPr>
            <p:ph type="pic" sz="quarter" idx="12"/>
          </p:nvPr>
        </p:nvSpPr>
        <p:spPr>
          <a:xfrm>
            <a:off x="685800" y="1752600"/>
            <a:ext cx="3124200" cy="3962400"/>
          </a:xfrm>
          <a:prstGeom prst="rect">
            <a:avLst/>
          </a:prstGeom>
          <a:ln w="28575">
            <a:solidFill>
              <a:schemeClr val="accent2"/>
            </a:solidFill>
          </a:ln>
        </p:spPr>
        <p:txBody>
          <a:bodyPr/>
          <a:lstStyle/>
          <a:p>
            <a:pPr lvl="0"/>
            <a:r>
              <a:rPr lang="en-US" noProof="0"/>
              <a:t>Drag picture to placeholder or click icon to add</a:t>
            </a:r>
          </a:p>
        </p:txBody>
      </p:sp>
      <p:sp>
        <p:nvSpPr>
          <p:cNvPr id="9" name="Text Placeholder 5"/>
          <p:cNvSpPr>
            <a:spLocks noGrp="1"/>
          </p:cNvSpPr>
          <p:nvPr>
            <p:ph type="body" sz="quarter" idx="10"/>
          </p:nvPr>
        </p:nvSpPr>
        <p:spPr>
          <a:xfrm>
            <a:off x="3962400" y="1752600"/>
            <a:ext cx="4343400" cy="4572000"/>
          </a:xfrm>
          <a:prstGeom prst="rect">
            <a:avLst/>
          </a:prstGeom>
        </p:spPr>
        <p:txBody>
          <a:bodyPr/>
          <a:lstStyle>
            <a:lvl1pPr marL="233363" indent="-233363">
              <a:buClr>
                <a:schemeClr val="accent1"/>
              </a:buClr>
              <a:buFont typeface="Wingdings" charset="2"/>
              <a:buChar char="§"/>
              <a:tabLst/>
              <a:defRPr sz="2600" b="1">
                <a:solidFill>
                  <a:schemeClr val="tx2"/>
                </a:solidFill>
              </a:defRPr>
            </a:lvl1pPr>
            <a:lvl2pPr marL="514350" indent="-17145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
        <p:nvSpPr>
          <p:cNvPr id="8" name="TextBox 7"/>
          <p:cNvSpPr txBox="1"/>
          <p:nvPr userDrawn="1"/>
        </p:nvSpPr>
        <p:spPr>
          <a:xfrm>
            <a:off x="8534174" y="6550093"/>
            <a:ext cx="533400" cy="246221"/>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lang="en-US" altLang="en-US" sz="1000" dirty="0">
                <a:latin typeface="Times New Roman" panose="02020603050405020304" pitchFamily="18" charset="0"/>
              </a:rPr>
              <a:t>18-</a:t>
            </a:r>
            <a:fld id="{86856E3F-3152-4347-A854-555AE6094FB8}" type="slidenum">
              <a:rPr lang="en-US" altLang="en-US" sz="1000" smtClean="0">
                <a:latin typeface="Times New Roman" panose="02020603050405020304" pitchFamily="18"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lang="en-US" altLang="en-US" sz="1000" dirty="0">
              <a:latin typeface="Times New Roman" panose="02020603050405020304" pitchFamily="18" charset="0"/>
            </a:endParaRPr>
          </a:p>
        </p:txBody>
      </p:sp>
    </p:spTree>
    <p:extLst>
      <p:ext uri="{BB962C8B-B14F-4D97-AF65-F5344CB8AC3E}">
        <p14:creationId xmlns:p14="http://schemas.microsoft.com/office/powerpoint/2010/main" val="1985073462"/>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with image right">
    <p:spTree>
      <p:nvGrpSpPr>
        <p:cNvPr id="1" name=""/>
        <p:cNvGrpSpPr/>
        <p:nvPr/>
      </p:nvGrpSpPr>
      <p:grpSpPr>
        <a:xfrm>
          <a:off x="0" y="0"/>
          <a:ext cx="0" cy="0"/>
          <a:chOff x="0" y="0"/>
          <a:chExt cx="0" cy="0"/>
        </a:xfrm>
      </p:grpSpPr>
      <p:cxnSp>
        <p:nvCxnSpPr>
          <p:cNvPr id="7" name="Straight Connector 6"/>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a:solidFill>
                  <a:schemeClr val="accent3"/>
                </a:solidFill>
              </a:defRPr>
            </a:lvl1pPr>
          </a:lstStyle>
          <a:p>
            <a:pPr lvl="0"/>
            <a:r>
              <a:rPr lang="en-US"/>
              <a:t>Click to edit Master text styles</a:t>
            </a:r>
          </a:p>
        </p:txBody>
      </p:sp>
      <p:sp>
        <p:nvSpPr>
          <p:cNvPr id="5" name="Picture Placeholder 4"/>
          <p:cNvSpPr>
            <a:spLocks noGrp="1"/>
          </p:cNvSpPr>
          <p:nvPr>
            <p:ph type="pic" sz="quarter" idx="12"/>
          </p:nvPr>
        </p:nvSpPr>
        <p:spPr>
          <a:xfrm>
            <a:off x="5295900" y="1752600"/>
            <a:ext cx="3124200" cy="3962400"/>
          </a:xfrm>
          <a:prstGeom prst="rect">
            <a:avLst/>
          </a:prstGeom>
          <a:ln w="28575">
            <a:solidFill>
              <a:schemeClr val="accent2"/>
            </a:solidFill>
          </a:ln>
        </p:spPr>
        <p:txBody>
          <a:bodyPr/>
          <a:lstStyle/>
          <a:p>
            <a:pPr lvl="0"/>
            <a:r>
              <a:rPr lang="en-US" noProof="0"/>
              <a:t>Drag picture to placeholder or click icon to add</a:t>
            </a:r>
          </a:p>
        </p:txBody>
      </p:sp>
      <p:sp>
        <p:nvSpPr>
          <p:cNvPr id="6" name="Text Placeholder 5"/>
          <p:cNvSpPr>
            <a:spLocks noGrp="1"/>
          </p:cNvSpPr>
          <p:nvPr>
            <p:ph type="body" sz="quarter" idx="10"/>
          </p:nvPr>
        </p:nvSpPr>
        <p:spPr>
          <a:xfrm>
            <a:off x="723900" y="1752600"/>
            <a:ext cx="4343400" cy="4572000"/>
          </a:xfrm>
          <a:prstGeom prst="rect">
            <a:avLst/>
          </a:prstGeom>
        </p:spPr>
        <p:txBody>
          <a:bodyPr/>
          <a:lstStyle>
            <a:lvl1pPr marL="233363" indent="-233363">
              <a:buClr>
                <a:schemeClr val="accent1"/>
              </a:buClr>
              <a:buFont typeface="Wingdings" charset="2"/>
              <a:buChar char="§"/>
              <a:tabLst/>
              <a:defRPr sz="2600" b="1">
                <a:solidFill>
                  <a:schemeClr val="tx2"/>
                </a:solidFill>
              </a:defRPr>
            </a:lvl1pPr>
            <a:lvl2pPr marL="514350" indent="-17145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
        <p:nvSpPr>
          <p:cNvPr id="9" name="TextBox 8"/>
          <p:cNvSpPr txBox="1"/>
          <p:nvPr userDrawn="1"/>
        </p:nvSpPr>
        <p:spPr>
          <a:xfrm>
            <a:off x="8534174" y="6550093"/>
            <a:ext cx="533400" cy="246221"/>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lang="en-US" altLang="en-US" sz="1000" dirty="0">
                <a:latin typeface="Times New Roman" panose="02020603050405020304" pitchFamily="18" charset="0"/>
              </a:rPr>
              <a:t>18-</a:t>
            </a:r>
            <a:fld id="{86856E3F-3152-4347-A854-555AE6094FB8}" type="slidenum">
              <a:rPr lang="en-US" altLang="en-US" sz="1000" smtClean="0">
                <a:latin typeface="Times New Roman" panose="02020603050405020304" pitchFamily="18"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lang="en-US" altLang="en-US" sz="1000" dirty="0">
              <a:latin typeface="Times New Roman" panose="02020603050405020304" pitchFamily="18" charset="0"/>
            </a:endParaRPr>
          </a:p>
        </p:txBody>
      </p:sp>
    </p:spTree>
    <p:extLst>
      <p:ext uri="{BB962C8B-B14F-4D97-AF65-F5344CB8AC3E}">
        <p14:creationId xmlns:p14="http://schemas.microsoft.com/office/powerpoint/2010/main" val="1126898851"/>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prstGeom prst="rect">
            <a:avLst/>
          </a:prstGeom>
        </p:spPr>
        <p:txBody>
          <a:bodyPr anchor="b"/>
          <a:lstStyle>
            <a:lvl1pPr algn="ctr">
              <a:defRPr sz="4500">
                <a:latin typeface="Arial" charset="0"/>
                <a:ea typeface="Arial" charset="0"/>
                <a:cs typeface="Arial" charset="0"/>
              </a:defRPr>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5" name="Footer Placeholder 4"/>
          <p:cNvSpPr>
            <a:spLocks noGrp="1"/>
          </p:cNvSpPr>
          <p:nvPr>
            <p:ph type="ftr" sz="quarter" idx="11"/>
          </p:nvPr>
        </p:nvSpPr>
        <p:spPr>
          <a:xfrm>
            <a:off x="3028950" y="6356350"/>
            <a:ext cx="30861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6" name="Slide Number Placeholder 5"/>
          <p:cNvSpPr>
            <a:spLocks noGrp="1"/>
          </p:cNvSpPr>
          <p:nvPr>
            <p:ph type="sldNum" sz="quarter" idx="12"/>
          </p:nvPr>
        </p:nvSpPr>
        <p:spPr>
          <a:xfrm>
            <a:off x="64579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128"/>
              </a:defRPr>
            </a:lvl1pPr>
          </a:lstStyle>
          <a:p>
            <a:pPr>
              <a:defRPr/>
            </a:pPr>
            <a:fld id="{81E14C13-CE7E-40B2-87F6-9C0BB673549E}" type="slidenum">
              <a:rPr lang="en-US" altLang="en-US"/>
              <a:pPr>
                <a:defRPr/>
              </a:pPr>
              <a:t>‹#›</a:t>
            </a:fld>
            <a:endParaRPr lang="en-US" altLang="en-US"/>
          </a:p>
        </p:txBody>
      </p:sp>
      <p:sp>
        <p:nvSpPr>
          <p:cNvPr id="7" name="Title 3" hidden="1"/>
          <p:cNvSpPr txBox="1">
            <a:spLocks/>
          </p:cNvSpPr>
          <p:nvPr userDrawn="1"/>
        </p:nvSpPr>
        <p:spPr>
          <a:xfrm>
            <a:off x="457200" y="292100"/>
            <a:ext cx="8229600" cy="1384300"/>
          </a:xfrm>
          <a:prstGeom prst="rect">
            <a:avLst/>
          </a:prstGeom>
        </p:spPr>
        <p:txBody>
          <a:bodyPr/>
          <a:lstStyle>
            <a:lvl1pPr algn="l" defTabSz="685800" rtl="0" eaLnBrk="0" fontAlgn="base" hangingPunct="0">
              <a:lnSpc>
                <a:spcPct val="90000"/>
              </a:lnSpc>
              <a:spcBef>
                <a:spcPct val="0"/>
              </a:spcBef>
              <a:spcAft>
                <a:spcPct val="0"/>
              </a:spcAft>
              <a:defRPr sz="3300" kern="1200">
                <a:solidFill>
                  <a:schemeClr val="tx1"/>
                </a:solidFill>
                <a:latin typeface="+mj-lt"/>
                <a:ea typeface="MS PGothic" panose="020B0600070205080204" pitchFamily="34" charset="-128"/>
                <a:cs typeface="+mj-cs"/>
              </a:defRPr>
            </a:lvl1pPr>
            <a:lvl2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2pPr>
            <a:lvl3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3pPr>
            <a:lvl4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4pPr>
            <a:lvl5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5pPr>
            <a:lvl6pPr marL="457200" algn="l" defTabSz="685800" rtl="0" fontAlgn="base">
              <a:lnSpc>
                <a:spcPct val="90000"/>
              </a:lnSpc>
              <a:spcBef>
                <a:spcPct val="0"/>
              </a:spcBef>
              <a:spcAft>
                <a:spcPct val="0"/>
              </a:spcAft>
              <a:defRPr sz="3300">
                <a:solidFill>
                  <a:schemeClr val="tx1"/>
                </a:solidFill>
                <a:latin typeface="Calibri Light" charset="0"/>
              </a:defRPr>
            </a:lvl6pPr>
            <a:lvl7pPr marL="914400" algn="l" defTabSz="685800" rtl="0" fontAlgn="base">
              <a:lnSpc>
                <a:spcPct val="90000"/>
              </a:lnSpc>
              <a:spcBef>
                <a:spcPct val="0"/>
              </a:spcBef>
              <a:spcAft>
                <a:spcPct val="0"/>
              </a:spcAft>
              <a:defRPr sz="3300">
                <a:solidFill>
                  <a:schemeClr val="tx1"/>
                </a:solidFill>
                <a:latin typeface="Calibri Light" charset="0"/>
              </a:defRPr>
            </a:lvl7pPr>
            <a:lvl8pPr marL="1371600" algn="l" defTabSz="685800" rtl="0" fontAlgn="base">
              <a:lnSpc>
                <a:spcPct val="90000"/>
              </a:lnSpc>
              <a:spcBef>
                <a:spcPct val="0"/>
              </a:spcBef>
              <a:spcAft>
                <a:spcPct val="0"/>
              </a:spcAft>
              <a:defRPr sz="3300">
                <a:solidFill>
                  <a:schemeClr val="tx1"/>
                </a:solidFill>
                <a:latin typeface="Calibri Light" charset="0"/>
              </a:defRPr>
            </a:lvl8pPr>
            <a:lvl9pPr marL="1828800" algn="l" defTabSz="685800" rtl="0" fontAlgn="base">
              <a:lnSpc>
                <a:spcPct val="90000"/>
              </a:lnSpc>
              <a:spcBef>
                <a:spcPct val="0"/>
              </a:spcBef>
              <a:spcAft>
                <a:spcPct val="0"/>
              </a:spcAft>
              <a:defRPr sz="3300">
                <a:solidFill>
                  <a:schemeClr val="tx1"/>
                </a:solidFill>
                <a:latin typeface="Calibri Light" charset="0"/>
              </a:defRPr>
            </a:lvl9pPr>
          </a:lstStyle>
          <a:p>
            <a:pPr algn="ctr"/>
            <a:r>
              <a:rPr lang="en-GB"/>
              <a:t>Chapter 10</a:t>
            </a:r>
            <a:endParaRPr lang="en-GB" dirty="0"/>
          </a:p>
        </p:txBody>
      </p:sp>
    </p:spTree>
    <p:extLst>
      <p:ext uri="{BB962C8B-B14F-4D97-AF65-F5344CB8AC3E}">
        <p14:creationId xmlns:p14="http://schemas.microsoft.com/office/powerpoint/2010/main" val="1748919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chemeClr val="bg1"/>
            </a:gs>
            <a:gs pos="100000">
              <a:schemeClr val="bg2"/>
            </a:gs>
          </a:gsLst>
          <a:lin ang="5400000"/>
        </a:gradFill>
        <a:effectLst/>
      </p:bgPr>
    </p:bg>
    <p:spTree>
      <p:nvGrpSpPr>
        <p:cNvPr id="1" name=""/>
        <p:cNvGrpSpPr/>
        <p:nvPr/>
      </p:nvGrpSpPr>
      <p:grpSpPr>
        <a:xfrm>
          <a:off x="0" y="0"/>
          <a:ext cx="0" cy="0"/>
          <a:chOff x="0" y="0"/>
          <a:chExt cx="0" cy="0"/>
        </a:xfrm>
      </p:grpSpPr>
      <p:sp>
        <p:nvSpPr>
          <p:cNvPr id="8" name="Rectangle 7"/>
          <p:cNvSpPr/>
          <p:nvPr/>
        </p:nvSpPr>
        <p:spPr>
          <a:xfrm>
            <a:off x="0" y="6477000"/>
            <a:ext cx="9144000" cy="3810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1027" name="Rectangle 5"/>
          <p:cNvSpPr>
            <a:spLocks noChangeArrowheads="1"/>
          </p:cNvSpPr>
          <p:nvPr/>
        </p:nvSpPr>
        <p:spPr bwMode="auto">
          <a:xfrm>
            <a:off x="0" y="6534150"/>
            <a:ext cx="91440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ahoma" charset="0"/>
                <a:ea typeface="MS PGothic" charset="-128"/>
              </a:defRPr>
            </a:lvl1pPr>
            <a:lvl2pPr marL="742950" indent="-285750">
              <a:defRPr sz="2400">
                <a:solidFill>
                  <a:schemeClr val="tx1"/>
                </a:solidFill>
                <a:latin typeface="Tahoma" charset="0"/>
                <a:ea typeface="MS PGothic" charset="-128"/>
              </a:defRPr>
            </a:lvl2pPr>
            <a:lvl3pPr marL="1143000" indent="-228600">
              <a:defRPr sz="2400">
                <a:solidFill>
                  <a:schemeClr val="tx1"/>
                </a:solidFill>
                <a:latin typeface="Tahoma" charset="0"/>
                <a:ea typeface="MS PGothic" charset="-128"/>
              </a:defRPr>
            </a:lvl3pPr>
            <a:lvl4pPr marL="1600200" indent="-228600">
              <a:defRPr sz="2400">
                <a:solidFill>
                  <a:schemeClr val="tx1"/>
                </a:solidFill>
                <a:latin typeface="Tahoma" charset="0"/>
                <a:ea typeface="MS PGothic" charset="-128"/>
              </a:defRPr>
            </a:lvl4pPr>
            <a:lvl5pPr marL="2057400" indent="-228600">
              <a:defRPr sz="2400">
                <a:solidFill>
                  <a:schemeClr val="tx1"/>
                </a:solidFill>
                <a:latin typeface="Tahoma" charset="0"/>
                <a:ea typeface="MS PGothic" charset="-128"/>
              </a:defRPr>
            </a:lvl5pPr>
            <a:lvl6pPr marL="2514600" indent="-228600" eaLnBrk="0" fontAlgn="base" hangingPunct="0">
              <a:spcBef>
                <a:spcPct val="0"/>
              </a:spcBef>
              <a:spcAft>
                <a:spcPct val="0"/>
              </a:spcAft>
              <a:defRPr sz="2400">
                <a:solidFill>
                  <a:schemeClr val="tx1"/>
                </a:solidFill>
                <a:latin typeface="Tahoma" charset="0"/>
                <a:ea typeface="MS PGothic" charset="-128"/>
              </a:defRPr>
            </a:lvl6pPr>
            <a:lvl7pPr marL="2971800" indent="-228600" eaLnBrk="0" fontAlgn="base" hangingPunct="0">
              <a:spcBef>
                <a:spcPct val="0"/>
              </a:spcBef>
              <a:spcAft>
                <a:spcPct val="0"/>
              </a:spcAft>
              <a:defRPr sz="2400">
                <a:solidFill>
                  <a:schemeClr val="tx1"/>
                </a:solidFill>
                <a:latin typeface="Tahoma" charset="0"/>
                <a:ea typeface="MS PGothic" charset="-128"/>
              </a:defRPr>
            </a:lvl7pPr>
            <a:lvl8pPr marL="3429000" indent="-228600" eaLnBrk="0" fontAlgn="base" hangingPunct="0">
              <a:spcBef>
                <a:spcPct val="0"/>
              </a:spcBef>
              <a:spcAft>
                <a:spcPct val="0"/>
              </a:spcAft>
              <a:defRPr sz="2400">
                <a:solidFill>
                  <a:schemeClr val="tx1"/>
                </a:solidFill>
                <a:latin typeface="Tahoma" charset="0"/>
                <a:ea typeface="MS PGothic" charset="-128"/>
              </a:defRPr>
            </a:lvl8pPr>
            <a:lvl9pPr marL="3886200" indent="-228600" eaLnBrk="0" fontAlgn="base" hangingPunct="0">
              <a:spcBef>
                <a:spcPct val="0"/>
              </a:spcBef>
              <a:spcAft>
                <a:spcPct val="0"/>
              </a:spcAft>
              <a:defRPr sz="2400">
                <a:solidFill>
                  <a:schemeClr val="tx1"/>
                </a:solidFill>
                <a:latin typeface="Tahoma" charset="0"/>
                <a:ea typeface="MS PGothic" charset="-128"/>
              </a:defRPr>
            </a:lvl9pPr>
          </a:lstStyle>
          <a:p>
            <a:pPr algn="ctr">
              <a:defRPr/>
            </a:pPr>
            <a:r>
              <a:rPr lang="en-US" altLang="en-US" sz="900" b="1" dirty="0">
                <a:solidFill>
                  <a:schemeClr val="bg1"/>
                </a:solidFill>
                <a:latin typeface="Calibri" charset="0"/>
              </a:rPr>
              <a:t>©2020 McGraw-Hill Education.</a:t>
            </a:r>
            <a:endParaRPr lang="en-US" altLang="en-US" sz="900" b="1" i="1" dirty="0">
              <a:solidFill>
                <a:schemeClr val="bg1"/>
              </a:solidFill>
              <a:latin typeface="Calibri" charset="0"/>
            </a:endParaRPr>
          </a:p>
        </p:txBody>
      </p:sp>
    </p:spTree>
  </p:cSld>
  <p:clrMap bg1="lt1" tx1="dk1" bg2="lt2" tx2="dk2" accent1="accent1" accent2="accent2" accent3="accent3" accent4="accent4" accent5="accent5" accent6="accent6" hlink="hlink" folHlink="folHlink"/>
  <p:sldLayoutIdLst>
    <p:sldLayoutId id="2147484682" r:id="rId1"/>
    <p:sldLayoutId id="2147484683" r:id="rId2"/>
    <p:sldLayoutId id="2147484684" r:id="rId3"/>
    <p:sldLayoutId id="2147484691" r:id="rId4"/>
    <p:sldLayoutId id="2147484692" r:id="rId5"/>
    <p:sldLayoutId id="2147484685" r:id="rId6"/>
    <p:sldLayoutId id="2147484686" r:id="rId7"/>
    <p:sldLayoutId id="2147484687" r:id="rId8"/>
    <p:sldLayoutId id="2147484688" r:id="rId9"/>
    <p:sldLayoutId id="2147484689" r:id="rId10"/>
    <p:sldLayoutId id="2147484690" r:id="rId11"/>
    <p:sldLayoutId id="2147484693" r:id="rId12"/>
    <p:sldLayoutId id="2147484694" r:id="rId13"/>
    <p:sldLayoutId id="2147484695" r:id="rId14"/>
    <p:sldLayoutId id="2147484696" r:id="rId15"/>
    <p:sldLayoutId id="2147484697" r:id="rId16"/>
    <p:sldLayoutId id="2147484698" r:id="rId17"/>
    <p:sldLayoutId id="2147484699" r:id="rId18"/>
    <p:sldLayoutId id="2147484700" r:id="rId19"/>
  </p:sldLayoutIdLst>
  <p:hf hd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S PGothic" panose="020B0600070205080204" pitchFamily="34" charset="-128"/>
          <a:cs typeface="+mj-cs"/>
        </a:defRPr>
      </a:lvl1pPr>
      <a:lvl2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2pPr>
      <a:lvl3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3pPr>
      <a:lvl4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4pPr>
      <a:lvl5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5pPr>
      <a:lvl6pPr marL="457200" algn="l" defTabSz="685800" rtl="0" fontAlgn="base">
        <a:lnSpc>
          <a:spcPct val="90000"/>
        </a:lnSpc>
        <a:spcBef>
          <a:spcPct val="0"/>
        </a:spcBef>
        <a:spcAft>
          <a:spcPct val="0"/>
        </a:spcAft>
        <a:defRPr sz="3300">
          <a:solidFill>
            <a:schemeClr val="tx1"/>
          </a:solidFill>
          <a:latin typeface="Calibri Light" charset="0"/>
        </a:defRPr>
      </a:lvl6pPr>
      <a:lvl7pPr marL="914400" algn="l" defTabSz="685800" rtl="0" fontAlgn="base">
        <a:lnSpc>
          <a:spcPct val="90000"/>
        </a:lnSpc>
        <a:spcBef>
          <a:spcPct val="0"/>
        </a:spcBef>
        <a:spcAft>
          <a:spcPct val="0"/>
        </a:spcAft>
        <a:defRPr sz="3300">
          <a:solidFill>
            <a:schemeClr val="tx1"/>
          </a:solidFill>
          <a:latin typeface="Calibri Light" charset="0"/>
        </a:defRPr>
      </a:lvl7pPr>
      <a:lvl8pPr marL="1371600" algn="l" defTabSz="685800" rtl="0" fontAlgn="base">
        <a:lnSpc>
          <a:spcPct val="90000"/>
        </a:lnSpc>
        <a:spcBef>
          <a:spcPct val="0"/>
        </a:spcBef>
        <a:spcAft>
          <a:spcPct val="0"/>
        </a:spcAft>
        <a:defRPr sz="3300">
          <a:solidFill>
            <a:schemeClr val="tx1"/>
          </a:solidFill>
          <a:latin typeface="Calibri Light" charset="0"/>
        </a:defRPr>
      </a:lvl8pPr>
      <a:lvl9pPr marL="1828800" algn="l" defTabSz="685800" rtl="0" fontAlgn="base">
        <a:lnSpc>
          <a:spcPct val="90000"/>
        </a:lnSpc>
        <a:spcBef>
          <a:spcPct val="0"/>
        </a:spcBef>
        <a:spcAft>
          <a:spcPct val="0"/>
        </a:spcAft>
        <a:defRPr sz="3300">
          <a:solidFill>
            <a:schemeClr val="tx1"/>
          </a:solidFill>
          <a:latin typeface="Calibri Light"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S PGothic" panose="020B0600070205080204" pitchFamily="34" charset="-128"/>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S PGothic" panose="020B0600070205080204" pitchFamily="34" charset="-128"/>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S PGothic" panose="020B0600070205080204" pitchFamily="34" charset="-128"/>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S PGothic" panose="020B0600070205080204" pitchFamily="34" charset="-128"/>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S PGothic" panose="020B0600070205080204" pitchFamily="34" charset="-128"/>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1.xml"/><Relationship Id="rId1" Type="http://schemas.openxmlformats.org/officeDocument/2006/relationships/slideLayout" Target="../slideLayouts/slideLayout16.xml"/><Relationship Id="rId5" Type="http://schemas.openxmlformats.org/officeDocument/2006/relationships/slide" Target="slide20.xml"/><Relationship Id="rId4" Type="http://schemas.openxmlformats.org/officeDocument/2006/relationships/slide" Target="slide6.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20.jpeg"/><Relationship Id="rId1" Type="http://schemas.openxmlformats.org/officeDocument/2006/relationships/slideLayout" Target="../slideLayouts/slideLayout17.xml"/><Relationship Id="rId4" Type="http://schemas.openxmlformats.org/officeDocument/2006/relationships/slide" Target="slide21.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14.xml"/><Relationship Id="rId5" Type="http://schemas.openxmlformats.org/officeDocument/2006/relationships/slide" Target="slide18.xml"/><Relationship Id="rId4" Type="http://schemas.openxmlformats.org/officeDocument/2006/relationships/slide" Target="slide6.xm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15.xml"/><Relationship Id="rId5" Type="http://schemas.openxmlformats.org/officeDocument/2006/relationships/slide" Target="slide19.xml"/><Relationship Id="rId4" Type="http://schemas.openxmlformats.org/officeDocument/2006/relationships/slide" Target="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0" y="1295400"/>
            <a:ext cx="9144000" cy="762000"/>
          </a:xfrm>
        </p:spPr>
        <p:txBody>
          <a:bodyPr vert="horz" wrap="square" lIns="91440" tIns="45720" rIns="91440" bIns="45720" numCol="1" anchor="t" anchorCtr="0" compatLnSpc="1">
            <a:prstTxWarp prst="textNoShape">
              <a:avLst/>
            </a:prstTxWarp>
          </a:bodyPr>
          <a:lstStyle/>
          <a:p>
            <a:pPr eaLnBrk="1" hangingPunct="1">
              <a:buFont typeface="Arial" charset="0"/>
              <a:buNone/>
              <a:defRPr/>
            </a:pPr>
            <a:r>
              <a:rPr lang="en-US" altLang="en-US" b="1" dirty="0">
                <a:solidFill>
                  <a:schemeClr val="accent1"/>
                </a:solidFill>
                <a:effectLst>
                  <a:outerShdw blurRad="38100" dist="38100" dir="2700000" algn="tl">
                    <a:srgbClr val="C0C0C0"/>
                  </a:outerShdw>
                </a:effectLst>
                <a:ea typeface="ＭＳ Ｐゴシック" charset="-128"/>
              </a:rPr>
              <a:t>Chapter 18</a:t>
            </a:r>
          </a:p>
        </p:txBody>
      </p:sp>
      <p:sp>
        <p:nvSpPr>
          <p:cNvPr id="5" name="Title 3"/>
          <p:cNvSpPr>
            <a:spLocks noGrp="1"/>
          </p:cNvSpPr>
          <p:nvPr>
            <p:ph type="title"/>
          </p:nvPr>
        </p:nvSpPr>
        <p:spPr>
          <a:xfrm>
            <a:off x="457200" y="2141764"/>
            <a:ext cx="8229600" cy="1384300"/>
          </a:xfrm>
          <a:prstGeom prst="rect">
            <a:avLst/>
          </a:prstGeom>
        </p:spPr>
        <p:txBody>
          <a:bodyPr/>
          <a:lstStyle>
            <a:lvl1pPr>
              <a:defRPr/>
            </a:lvl1pPr>
          </a:lstStyle>
          <a:p>
            <a:pPr algn="ctr" eaLnBrk="1" hangingPunct="1">
              <a:buFont typeface="Arial" charset="0"/>
              <a:buNone/>
              <a:defRPr/>
            </a:pPr>
            <a:r>
              <a:rPr lang="en-US" altLang="en-US" sz="4800" b="1" dirty="0">
                <a:solidFill>
                  <a:schemeClr val="accent1"/>
                </a:solidFill>
                <a:effectLst>
                  <a:outerShdw blurRad="38100" dist="38100" dir="2700000" algn="tl">
                    <a:srgbClr val="C0C0C0"/>
                  </a:outerShdw>
                </a:effectLst>
                <a:latin typeface="+mn-lt"/>
                <a:ea typeface="ＭＳ Ｐゴシック" charset="-128"/>
              </a:rPr>
              <a:t>The Community and the Corporation</a:t>
            </a:r>
          </a:p>
        </p:txBody>
      </p:sp>
      <p:pic>
        <p:nvPicPr>
          <p:cNvPr id="18436"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3619500"/>
            <a:ext cx="3454400" cy="270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3"/>
          <p:cNvSpPr>
            <a:spLocks noGrp="1"/>
          </p:cNvSpPr>
          <p:nvPr>
            <p:ph type="body" sz="quarter" idx="11"/>
          </p:nvPr>
        </p:nvSpPr>
        <p:spPr>
          <a:xfrm>
            <a:off x="0" y="6477000"/>
            <a:ext cx="9144000" cy="305459"/>
          </a:xfrm>
        </p:spPr>
        <p:txBody>
          <a:bodyPr/>
          <a:lstStyle/>
          <a:p>
            <a:r>
              <a:rPr lang="en-US" altLang="en-US" sz="900" dirty="0">
                <a:solidFill>
                  <a:srgbClr val="125F9A"/>
                </a:solidFill>
                <a:effectLst/>
                <a:latin typeface="Calibri" charset="0"/>
              </a:rPr>
              <a:t>©2020 McGraw-Hill Education. All rights reserved. Authorized only for instructor use in the classroom. No reproduction or further distribution permitted without the prior written consent of McGraw-Hill Education.</a:t>
            </a:r>
            <a:endParaRPr lang="en-US" altLang="en-US" sz="900" i="1" dirty="0">
              <a:solidFill>
                <a:srgbClr val="125F9A"/>
              </a:solidFill>
              <a:effectLst/>
              <a:latin typeface="Calibri" charset="0"/>
            </a:endParaRPr>
          </a:p>
        </p:txBody>
      </p:sp>
    </p:spTree>
    <p:extLst>
      <p:ext uri="{BB962C8B-B14F-4D97-AF65-F5344CB8AC3E}">
        <p14:creationId xmlns:p14="http://schemas.microsoft.com/office/powerpoint/2010/main" val="615934263"/>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487192"/>
            <a:ext cx="8229600" cy="446258"/>
          </a:xfrm>
          <a:prstGeom prst="rect">
            <a:avLst/>
          </a:prstGeom>
        </p:spPr>
        <p:txBody>
          <a:bodyPr/>
          <a:lstStyle>
            <a:lvl1pPr>
              <a:defRPr/>
            </a:lvl1pPr>
          </a:lstStyle>
          <a:p>
            <a:pPr algn="ctr" eaLnBrk="1" fontAlgn="auto" hangingPunct="1">
              <a:lnSpc>
                <a:spcPct val="75000"/>
              </a:lnSpc>
              <a:spcAft>
                <a:spcPts val="0"/>
              </a:spcAft>
              <a:buFont typeface="Arial"/>
              <a:buNone/>
              <a:defRPr/>
            </a:pPr>
            <a:r>
              <a:rPr lang="en-US" altLang="en-US" dirty="0">
                <a:ea typeface="MS PGothic" charset="-128"/>
              </a:rPr>
              <a:t>Corporate Giving</a:t>
            </a:r>
            <a:r>
              <a:rPr lang="en-US" altLang="en-US" sz="800" dirty="0">
                <a:ea typeface="MS PGothic" charset="-128"/>
              </a:rPr>
              <a:t>3</a:t>
            </a:r>
            <a:endParaRPr lang="en-US" altLang="en-US" dirty="0">
              <a:ea typeface="MS PGothic" charset="-128"/>
            </a:endParaRPr>
          </a:p>
        </p:txBody>
      </p:sp>
      <p:sp>
        <p:nvSpPr>
          <p:cNvPr id="36866" name="Content Placeholder 2"/>
          <p:cNvSpPr>
            <a:spLocks noGrp="1"/>
          </p:cNvSpPr>
          <p:nvPr>
            <p:ph type="body" sz="quarter" idx="10"/>
          </p:nvPr>
        </p:nvSpPr>
        <p:spPr bwMode="auto">
          <a:xfrm>
            <a:off x="685800" y="1600200"/>
            <a:ext cx="7467600" cy="4572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None/>
            </a:pPr>
            <a:r>
              <a:rPr lang="en-US" altLang="en-US" sz="3200" dirty="0">
                <a:latin typeface="Calibri" panose="020F0502020204030204" pitchFamily="34" charset="0"/>
                <a:ea typeface="MS PGothic" panose="020B0600070205080204" pitchFamily="34" charset="-128"/>
              </a:rPr>
              <a:t>Some large corporations have established nonprofit </a:t>
            </a:r>
            <a:r>
              <a:rPr lang="en-US" altLang="en-US" sz="3200" b="1" dirty="0">
                <a:latin typeface="Calibri" panose="020F0502020204030204" pitchFamily="34" charset="0"/>
                <a:ea typeface="MS PGothic" panose="020B0600070205080204" pitchFamily="34" charset="-128"/>
              </a:rPr>
              <a:t>corporate foundations </a:t>
            </a:r>
            <a:r>
              <a:rPr lang="en-US" altLang="en-US" sz="3200" dirty="0">
                <a:latin typeface="Calibri" panose="020F0502020204030204" pitchFamily="34" charset="0"/>
                <a:ea typeface="MS PGothic" panose="020B0600070205080204" pitchFamily="34" charset="-128"/>
              </a:rPr>
              <a:t>to handle their charitable programs.</a:t>
            </a:r>
          </a:p>
          <a:p>
            <a:pPr marL="0" indent="0" eaLnBrk="1" hangingPunct="1">
              <a:buNone/>
            </a:pPr>
            <a:endParaRPr lang="en-US" altLang="en-US" sz="3200" dirty="0"/>
          </a:p>
          <a:p>
            <a:pPr marL="0" indent="0" eaLnBrk="1" hangingPunct="1">
              <a:buNone/>
            </a:pPr>
            <a:r>
              <a:rPr lang="en-US" altLang="en-US" sz="3200" b="1" dirty="0">
                <a:ea typeface="MS PGothic" charset="-128"/>
              </a:rPr>
              <a:t>Three Forms of Corporate Giving</a:t>
            </a:r>
          </a:p>
          <a:p>
            <a:pPr marL="512763" indent="-514350" eaLnBrk="1" hangingPunct="1">
              <a:lnSpc>
                <a:spcPct val="100000"/>
              </a:lnSpc>
              <a:spcBef>
                <a:spcPts val="0"/>
              </a:spcBef>
              <a:spcAft>
                <a:spcPts val="1200"/>
              </a:spcAft>
              <a:buFont typeface="+mj-lt"/>
              <a:buAutoNum type="arabicPeriod"/>
            </a:pPr>
            <a:r>
              <a:rPr lang="en-US" altLang="en-US" sz="3200" dirty="0"/>
              <a:t>Charitable donations.</a:t>
            </a:r>
          </a:p>
          <a:p>
            <a:pPr marL="512763" indent="-514350" eaLnBrk="1" hangingPunct="1">
              <a:lnSpc>
                <a:spcPct val="100000"/>
              </a:lnSpc>
              <a:spcBef>
                <a:spcPts val="0"/>
              </a:spcBef>
              <a:spcAft>
                <a:spcPts val="1200"/>
              </a:spcAft>
              <a:buFont typeface="+mj-lt"/>
              <a:buAutoNum type="arabicPeriod"/>
            </a:pPr>
            <a:r>
              <a:rPr lang="en-US" altLang="en-US" sz="3200" dirty="0"/>
              <a:t>In-kind contributions.</a:t>
            </a:r>
          </a:p>
          <a:p>
            <a:pPr marL="512763" indent="-514350" eaLnBrk="1" hangingPunct="1">
              <a:lnSpc>
                <a:spcPct val="100000"/>
              </a:lnSpc>
              <a:spcBef>
                <a:spcPts val="0"/>
              </a:spcBef>
              <a:spcAft>
                <a:spcPts val="1200"/>
              </a:spcAft>
              <a:buFont typeface="+mj-lt"/>
              <a:buAutoNum type="arabicPeriod"/>
            </a:pPr>
            <a:r>
              <a:rPr lang="en-US" altLang="en-US" sz="3200" dirty="0"/>
              <a:t>Volunteer employee service.</a:t>
            </a:r>
          </a:p>
          <a:p>
            <a:pPr marL="0" indent="-1587" eaLnBrk="1" hangingPunct="1">
              <a:buNone/>
            </a:pPr>
            <a:endParaRPr lang="en-US" altLang="en-US" b="1" dirty="0"/>
          </a:p>
          <a:p>
            <a:pPr marL="0" indent="0" eaLnBrk="1" hangingPunct="1">
              <a:buNone/>
            </a:pPr>
            <a:endParaRPr lang="en-US" b="1" dirty="0"/>
          </a:p>
          <a:p>
            <a:pPr marL="0" indent="0" eaLnBrk="1" hangingPunct="1">
              <a:buNone/>
            </a:pPr>
            <a:endParaRPr lang="en-US" altLang="en-US"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53200" y="3688432"/>
            <a:ext cx="2378075" cy="2483768"/>
          </a:xfrm>
          <a:prstGeom prst="rect">
            <a:avLst/>
          </a:prstGeom>
        </p:spPr>
      </p:pic>
      <p:pic>
        <p:nvPicPr>
          <p:cNvPr id="5" name="Picture Placeholder 1">
            <a:extLst>
              <a:ext uri="{FF2B5EF4-FFF2-40B4-BE49-F238E27FC236}">
                <a16:creationId xmlns:a16="http://schemas.microsoft.com/office/drawing/2014/main" id="{A7F5285B-66FB-4F2E-A916-E347C146ECB8}"/>
              </a:ext>
            </a:extLst>
          </p:cNvPr>
          <p:cNvPicPr>
            <a:picLocks noChangeAspect="1"/>
          </p:cNvPicPr>
          <p:nvPr/>
        </p:nvPicPr>
        <p:blipFill>
          <a:blip r:embed="rId4" cstate="print">
            <a:extLst>
              <a:ext uri="{28A0092B-C50C-407E-A947-70E740481C1C}">
                <a14:useLocalDpi xmlns:a14="http://schemas.microsoft.com/office/drawing/2010/main" val="0"/>
              </a:ext>
            </a:extLst>
          </a:blip>
          <a:srcRect l="23587" r="23587"/>
          <a:stretch>
            <a:fillRect/>
          </a:stretch>
        </p:blipFill>
        <p:spPr bwMode="auto">
          <a:xfrm>
            <a:off x="7909902" y="1059413"/>
            <a:ext cx="1021373" cy="1295400"/>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7227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428172" y="486886"/>
            <a:ext cx="8229600" cy="699656"/>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MS PGothic" charset="-128"/>
              </a:rPr>
              <a:t>Priorities in Corporate Giving </a:t>
            </a:r>
          </a:p>
        </p:txBody>
      </p:sp>
      <p:sp>
        <p:nvSpPr>
          <p:cNvPr id="3" name="Content Placeholder 2"/>
          <p:cNvSpPr>
            <a:spLocks noGrp="1"/>
          </p:cNvSpPr>
          <p:nvPr>
            <p:ph sz="quarter" idx="12"/>
          </p:nvPr>
        </p:nvSpPr>
        <p:spPr>
          <a:xfrm>
            <a:off x="6950075" y="1090386"/>
            <a:ext cx="1584325" cy="286906"/>
          </a:xfrm>
        </p:spPr>
        <p:txBody>
          <a:bodyPr/>
          <a:lstStyle/>
          <a:p>
            <a:pPr algn="r"/>
            <a:r>
              <a:rPr lang="en-US" altLang="en-US" dirty="0"/>
              <a:t>Figure 18.5</a:t>
            </a:r>
          </a:p>
        </p:txBody>
      </p:sp>
      <p:sp>
        <p:nvSpPr>
          <p:cNvPr id="4" name="Content Placeholder 3"/>
          <p:cNvSpPr>
            <a:spLocks noGrp="1"/>
          </p:cNvSpPr>
          <p:nvPr>
            <p:ph sz="quarter" idx="13"/>
          </p:nvPr>
        </p:nvSpPr>
        <p:spPr>
          <a:xfrm>
            <a:off x="1676400" y="1747405"/>
            <a:ext cx="5791200" cy="228600"/>
          </a:xfrm>
        </p:spPr>
        <p:txBody>
          <a:bodyPr/>
          <a:lstStyle/>
          <a:p>
            <a:r>
              <a:rPr lang="en-GB" dirty="0"/>
              <a:t>Copyright © McGraw-Hill Education. Permission required for reproduction or display.</a:t>
            </a:r>
          </a:p>
        </p:txBody>
      </p:sp>
      <p:pic>
        <p:nvPicPr>
          <p:cNvPr id="2" name="Picture 1" descr="This pie chart depicts the priorities in corporate giving for 20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3704" y="2128837"/>
            <a:ext cx="8096895" cy="3884802"/>
          </a:xfrm>
          <a:prstGeom prst="rect">
            <a:avLst/>
          </a:prstGeom>
        </p:spPr>
      </p:pic>
      <p:sp>
        <p:nvSpPr>
          <p:cNvPr id="6" name="TextBox 5">
            <a:hlinkClick r:id="rId4" action="ppaction://hlinksldjump"/>
          </p:cNvPr>
          <p:cNvSpPr txBox="1"/>
          <p:nvPr/>
        </p:nvSpPr>
        <p:spPr>
          <a:xfrm>
            <a:off x="6705600" y="6248400"/>
            <a:ext cx="2286000" cy="215444"/>
          </a:xfrm>
          <a:prstGeom prst="rect">
            <a:avLst/>
          </a:prstGeom>
          <a:noFill/>
        </p:spPr>
        <p:txBody>
          <a:bodyPr wrap="square" rtlCol="0">
            <a:spAutoFit/>
          </a:bodyPr>
          <a:lstStyle/>
          <a:p>
            <a:r>
              <a:rPr lang="en-US" sz="800" dirty="0">
                <a:hlinkClick r:id="rId5" action="ppaction://hlinksldjump"/>
              </a:rPr>
              <a:t>Access the text alternative for these images.</a:t>
            </a:r>
            <a:endParaRPr lang="en-US" sz="800" dirty="0"/>
          </a:p>
        </p:txBody>
      </p:sp>
    </p:spTree>
    <p:extLst>
      <p:ext uri="{BB962C8B-B14F-4D97-AF65-F5344CB8AC3E}">
        <p14:creationId xmlns:p14="http://schemas.microsoft.com/office/powerpoint/2010/main" val="26243839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457200"/>
            <a:ext cx="8229600" cy="685800"/>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MS PGothic" charset="-128"/>
              </a:rPr>
              <a:t>Corporate Giving in Strategic Context</a:t>
            </a:r>
          </a:p>
        </p:txBody>
      </p:sp>
      <p:sp>
        <p:nvSpPr>
          <p:cNvPr id="40962" name="Rectangle 3"/>
          <p:cNvSpPr>
            <a:spLocks noGrp="1" noChangeArrowheads="1"/>
          </p:cNvSpPr>
          <p:nvPr>
            <p:ph type="body" sz="quarter" idx="10"/>
          </p:nvPr>
        </p:nvSpPr>
        <p:spPr bwMode="auto">
          <a:xfrm>
            <a:off x="457200" y="1143000"/>
            <a:ext cx="8229600" cy="3810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None/>
            </a:pPr>
            <a:r>
              <a:rPr lang="en-US" altLang="en-US" sz="3200" dirty="0">
                <a:latin typeface="Calibri" panose="020F0502020204030204" pitchFamily="34" charset="0"/>
                <a:ea typeface="MS PGothic" panose="020B0600070205080204" pitchFamily="34" charset="-128"/>
              </a:rPr>
              <a:t>Strategic philanthropy</a:t>
            </a:r>
          </a:p>
          <a:p>
            <a:pPr marL="0" indent="0" eaLnBrk="1" hangingPunct="1">
              <a:buNone/>
            </a:pPr>
            <a:endParaRPr lang="en-US" altLang="en-US" sz="3200" dirty="0">
              <a:latin typeface="Calibri" panose="020F0502020204030204" pitchFamily="34" charset="0"/>
              <a:ea typeface="MS PGothic" panose="020B0600070205080204" pitchFamily="34" charset="-128"/>
            </a:endParaRPr>
          </a:p>
          <a:p>
            <a:pPr marL="0" indent="0" eaLnBrk="1" hangingPunct="1">
              <a:buNone/>
            </a:pPr>
            <a:r>
              <a:rPr lang="en-US" altLang="en-US" sz="3200" dirty="0">
                <a:latin typeface="Calibri" panose="020F0502020204030204" pitchFamily="34" charset="0"/>
                <a:ea typeface="MS PGothic" panose="020B0600070205080204" pitchFamily="34" charset="-128"/>
              </a:rPr>
              <a:t>Areas most likely to enhance a company’s competitiveness:</a:t>
            </a:r>
          </a:p>
          <a:p>
            <a:pPr marL="622300" lvl="1" indent="-342900" eaLnBrk="1" hangingPunct="1">
              <a:buClr>
                <a:schemeClr val="accent1"/>
              </a:buClr>
              <a:buFont typeface="Arial" panose="020B0604020202020204" pitchFamily="34" charset="0"/>
              <a:buChar char="•"/>
            </a:pPr>
            <a:r>
              <a:rPr lang="en-US" altLang="en-US" sz="2800" dirty="0"/>
              <a:t>Factor conditions </a:t>
            </a:r>
          </a:p>
          <a:p>
            <a:pPr marL="622300" lvl="1" indent="-342900" eaLnBrk="1" hangingPunct="1">
              <a:buClr>
                <a:schemeClr val="accent1"/>
              </a:buClr>
              <a:buFont typeface="Arial" panose="020B0604020202020204" pitchFamily="34" charset="0"/>
              <a:buChar char="•"/>
            </a:pPr>
            <a:r>
              <a:rPr lang="en-US" altLang="en-US" sz="2800" dirty="0"/>
              <a:t>Demand conditions </a:t>
            </a:r>
          </a:p>
          <a:p>
            <a:pPr marL="622300" lvl="1" indent="-342900" eaLnBrk="1" hangingPunct="1">
              <a:buClr>
                <a:schemeClr val="accent1"/>
              </a:buClr>
              <a:buFont typeface="Arial" panose="020B0604020202020204" pitchFamily="34" charset="0"/>
              <a:buChar char="•"/>
            </a:pPr>
            <a:r>
              <a:rPr lang="en-US" altLang="en-US" sz="2800" dirty="0"/>
              <a:t>Context for strategy and rivalry </a:t>
            </a:r>
          </a:p>
          <a:p>
            <a:pPr marL="622300" lvl="1" indent="-342900" eaLnBrk="1" hangingPunct="1">
              <a:buClr>
                <a:schemeClr val="accent1"/>
              </a:buClr>
              <a:buFont typeface="Arial" panose="020B0604020202020204" pitchFamily="34" charset="0"/>
              <a:buChar char="•"/>
            </a:pPr>
            <a:r>
              <a:rPr lang="en-US" altLang="en-US" sz="2800" dirty="0"/>
              <a:t>Related and supporting industries</a:t>
            </a:r>
          </a:p>
          <a:p>
            <a:pPr marL="0" indent="0" eaLnBrk="1" hangingPunct="1">
              <a:buNone/>
            </a:pPr>
            <a:endParaRPr lang="en-US" altLang="en-US" sz="3200" dirty="0">
              <a:ea typeface="MS PGothic" charset="-128"/>
            </a:endParaRPr>
          </a:p>
          <a:p>
            <a:pPr marL="0" indent="0" eaLnBrk="1" hangingPunct="1">
              <a:buNone/>
            </a:pPr>
            <a:r>
              <a:rPr lang="en-US" altLang="en-US" sz="3200" dirty="0">
                <a:ea typeface="MS PGothic" charset="-128"/>
              </a:rPr>
              <a:t>Strategies to Optimize Benefits </a:t>
            </a:r>
            <a:endParaRPr lang="en-US" altLang="en-US" sz="3200" dirty="0">
              <a:latin typeface="Calibri" panose="020F0502020204030204" pitchFamily="34" charset="0"/>
              <a:ea typeface="MS PGothic" panose="020B0600070205080204" pitchFamily="34" charset="-128"/>
            </a:endParaRPr>
          </a:p>
        </p:txBody>
      </p:sp>
      <p:pic>
        <p:nvPicPr>
          <p:cNvPr id="4096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26765" y="4398554"/>
            <a:ext cx="2060035" cy="1534888"/>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1F24722B-AE24-4FED-9942-F8E12A414B5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91400" y="1295710"/>
            <a:ext cx="1295400" cy="921174"/>
          </a:xfrm>
          <a:prstGeom prst="rect">
            <a:avLst/>
          </a:prstGeom>
        </p:spPr>
      </p:pic>
    </p:spTree>
    <p:extLst>
      <p:ext uri="{BB962C8B-B14F-4D97-AF65-F5344CB8AC3E}">
        <p14:creationId xmlns:p14="http://schemas.microsoft.com/office/powerpoint/2010/main" val="20017915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00050" y="381000"/>
            <a:ext cx="8229600" cy="609600"/>
          </a:xfrm>
          <a:prstGeom prst="rect">
            <a:avLst/>
          </a:prstGeom>
        </p:spPr>
        <p:txBody>
          <a:bodyPr/>
          <a:lstStyle>
            <a:lvl1pPr>
              <a:defRPr/>
            </a:lvl1pPr>
          </a:lstStyle>
          <a:p>
            <a:pPr algn="ctr" eaLnBrk="1" hangingPunct="1"/>
            <a:r>
              <a:rPr lang="en-US" altLang="en-US" dirty="0"/>
              <a:t>Measuring the Return on Social Investment</a:t>
            </a:r>
            <a:r>
              <a:rPr lang="en-US" altLang="en-US" sz="800" dirty="0"/>
              <a:t>1</a:t>
            </a:r>
            <a:endParaRPr lang="en-US" altLang="en-US" dirty="0"/>
          </a:p>
        </p:txBody>
      </p:sp>
      <p:sp>
        <p:nvSpPr>
          <p:cNvPr id="44034" name="Content Placeholder 2"/>
          <p:cNvSpPr>
            <a:spLocks noGrp="1"/>
          </p:cNvSpPr>
          <p:nvPr>
            <p:ph type="body" sz="quarter" idx="10"/>
          </p:nvPr>
        </p:nvSpPr>
        <p:spPr bwMode="auto">
          <a:xfrm>
            <a:off x="609600" y="1235075"/>
            <a:ext cx="7391400" cy="425132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None/>
            </a:pPr>
            <a:r>
              <a:rPr lang="en-US" altLang="en-US" sz="3200" b="1" dirty="0">
                <a:latin typeface="Calibri" panose="020F0502020204030204" pitchFamily="34" charset="0"/>
                <a:ea typeface="MS PGothic" panose="020B0600070205080204" pitchFamily="34" charset="-128"/>
              </a:rPr>
              <a:t>Return on social investment</a:t>
            </a:r>
            <a:r>
              <a:rPr lang="en-US" altLang="en-US" sz="3200" dirty="0">
                <a:latin typeface="Calibri" panose="020F0502020204030204" pitchFamily="34" charset="0"/>
                <a:ea typeface="MS PGothic" panose="020B0600070205080204" pitchFamily="34" charset="-128"/>
              </a:rPr>
              <a:t>: The benefits that accrue to business and society.</a:t>
            </a:r>
          </a:p>
          <a:p>
            <a:pPr marL="0" indent="0" eaLnBrk="1" hangingPunct="1">
              <a:buNone/>
            </a:pPr>
            <a:endParaRPr lang="en-US" altLang="en-US" sz="3200" dirty="0">
              <a:latin typeface="Calibri" panose="020F0502020204030204" pitchFamily="34" charset="0"/>
              <a:ea typeface="MS PGothic" panose="020B0600070205080204" pitchFamily="34" charset="-128"/>
            </a:endParaRPr>
          </a:p>
          <a:p>
            <a:pPr marL="0" indent="0" eaLnBrk="1" hangingPunct="1">
              <a:buNone/>
            </a:pPr>
            <a:r>
              <a:rPr lang="en-US" altLang="en-US" sz="3200" b="1" dirty="0">
                <a:latin typeface="Calibri" panose="020F0502020204030204" pitchFamily="34" charset="0"/>
                <a:ea typeface="MS PGothic" panose="020B0600070205080204" pitchFamily="34" charset="-128"/>
              </a:rPr>
              <a:t>Examining:</a:t>
            </a:r>
          </a:p>
          <a:p>
            <a:pPr marL="514350" indent="-514350" eaLnBrk="1" hangingPunct="1">
              <a:buFont typeface="+mj-lt"/>
              <a:buAutoNum type="arabicPeriod"/>
            </a:pPr>
            <a:r>
              <a:rPr lang="en-US" altLang="en-US" sz="3200" dirty="0">
                <a:latin typeface="Calibri" panose="020F0502020204030204" pitchFamily="34" charset="0"/>
                <a:ea typeface="MS PGothic" panose="020B0600070205080204" pitchFamily="34" charset="-128"/>
              </a:rPr>
              <a:t>Inputs</a:t>
            </a:r>
          </a:p>
          <a:p>
            <a:pPr marL="514350" indent="-514350" eaLnBrk="1" hangingPunct="1">
              <a:buFont typeface="+mj-lt"/>
              <a:buAutoNum type="arabicPeriod"/>
            </a:pPr>
            <a:r>
              <a:rPr lang="en-US" altLang="en-US" sz="3200" dirty="0">
                <a:latin typeface="Calibri" panose="020F0502020204030204" pitchFamily="34" charset="0"/>
                <a:ea typeface="MS PGothic" panose="020B0600070205080204" pitchFamily="34" charset="-128"/>
              </a:rPr>
              <a:t>Outputs</a:t>
            </a:r>
          </a:p>
          <a:p>
            <a:pPr marL="514350" indent="-514350" eaLnBrk="1" hangingPunct="1">
              <a:buFont typeface="+mj-lt"/>
              <a:buAutoNum type="arabicPeriod"/>
            </a:pPr>
            <a:r>
              <a:rPr lang="en-US" altLang="en-US" sz="3200" dirty="0">
                <a:latin typeface="Calibri" panose="020F0502020204030204" pitchFamily="34" charset="0"/>
                <a:ea typeface="MS PGothic" panose="020B0600070205080204" pitchFamily="34" charset="-128"/>
              </a:rPr>
              <a:t>Impacts</a:t>
            </a:r>
          </a:p>
          <a:p>
            <a:pPr marL="514350" indent="-514350" eaLnBrk="1" hangingPunct="1">
              <a:buFont typeface="+mj-lt"/>
              <a:buAutoNum type="arabicPeriod"/>
            </a:pPr>
            <a:r>
              <a:rPr lang="en-US" altLang="en-US" sz="3200" dirty="0">
                <a:latin typeface="Calibri" panose="020F0502020204030204" pitchFamily="34" charset="0"/>
                <a:ea typeface="MS PGothic" panose="020B0600070205080204" pitchFamily="34" charset="-128"/>
              </a:rPr>
              <a:t>Value creation</a:t>
            </a:r>
            <a:endParaRPr lang="en-US" altLang="en-US" sz="1000" dirty="0">
              <a:latin typeface="Calibri" panose="020F0502020204030204" pitchFamily="34" charset="0"/>
              <a:ea typeface="MS PGothic" panose="020B0600070205080204" pitchFamily="34" charset="-128"/>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18691" y="3810000"/>
            <a:ext cx="3321845" cy="2362200"/>
          </a:xfrm>
          <a:prstGeom prst="rect">
            <a:avLst/>
          </a:prstGeom>
        </p:spPr>
      </p:pic>
    </p:spTree>
    <p:extLst>
      <p:ext uri="{BB962C8B-B14F-4D97-AF65-F5344CB8AC3E}">
        <p14:creationId xmlns:p14="http://schemas.microsoft.com/office/powerpoint/2010/main" val="18004486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519545" y="381000"/>
            <a:ext cx="8458200" cy="669593"/>
          </a:xfrm>
          <a:prstGeom prst="rect">
            <a:avLst/>
          </a:prstGeom>
        </p:spPr>
        <p:txBody>
          <a:bodyPr/>
          <a:lstStyle>
            <a:lvl1pPr>
              <a:defRPr/>
            </a:lvl1pPr>
          </a:lstStyle>
          <a:p>
            <a:pPr algn="ctr" eaLnBrk="1" hangingPunct="1"/>
            <a:r>
              <a:rPr lang="en-US" altLang="en-US" dirty="0"/>
              <a:t>Measuring the Return on Social Investment</a:t>
            </a:r>
            <a:r>
              <a:rPr lang="en-US" altLang="en-US" sz="800" dirty="0"/>
              <a:t>3</a:t>
            </a:r>
            <a:endParaRPr lang="en-US" altLang="en-US" dirty="0"/>
          </a:p>
        </p:txBody>
      </p:sp>
      <p:sp>
        <p:nvSpPr>
          <p:cNvPr id="3" name="Content Placeholder 2"/>
          <p:cNvSpPr>
            <a:spLocks noGrp="1"/>
          </p:cNvSpPr>
          <p:nvPr>
            <p:ph sz="quarter" idx="12"/>
          </p:nvPr>
        </p:nvSpPr>
        <p:spPr>
          <a:xfrm>
            <a:off x="6838950" y="1050593"/>
            <a:ext cx="1695450" cy="473407"/>
          </a:xfrm>
        </p:spPr>
        <p:txBody>
          <a:bodyPr/>
          <a:lstStyle/>
          <a:p>
            <a:pPr algn="r"/>
            <a:r>
              <a:rPr lang="en-US" altLang="en-US" dirty="0"/>
              <a:t>Figure 18.6</a:t>
            </a:r>
          </a:p>
        </p:txBody>
      </p:sp>
      <p:pic>
        <p:nvPicPr>
          <p:cNvPr id="46085" name="Picture 1" descr="This image illustrates the method for measuring the return on social investment."/>
          <p:cNvPicPr>
            <a:picLocks noChangeAspect="1"/>
          </p:cNvPicPr>
          <p:nvPr/>
        </p:nvPicPr>
        <p:blipFill rotWithShape="1">
          <a:blip r:embed="rId2">
            <a:extLst>
              <a:ext uri="{28A0092B-C50C-407E-A947-70E740481C1C}">
                <a14:useLocalDpi xmlns:a14="http://schemas.microsoft.com/office/drawing/2010/main" val="0"/>
              </a:ext>
            </a:extLst>
          </a:blip>
          <a:srcRect t="7026"/>
          <a:stretch/>
        </p:blipFill>
        <p:spPr bwMode="auto">
          <a:xfrm>
            <a:off x="1352550" y="1600200"/>
            <a:ext cx="6267450" cy="4689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3"/>
          <p:cNvSpPr>
            <a:spLocks noGrp="1"/>
          </p:cNvSpPr>
          <p:nvPr>
            <p:ph sz="quarter" idx="13"/>
          </p:nvPr>
        </p:nvSpPr>
        <p:spPr>
          <a:xfrm>
            <a:off x="2114550" y="1295400"/>
            <a:ext cx="4895850" cy="212393"/>
          </a:xfrm>
        </p:spPr>
        <p:txBody>
          <a:bodyPr/>
          <a:lstStyle/>
          <a:p>
            <a:r>
              <a:rPr lang="en-GB" dirty="0"/>
              <a:t>Copyright © McGraw-Hill Education. Permission required for reproduction or display.</a:t>
            </a:r>
          </a:p>
        </p:txBody>
      </p:sp>
      <p:sp>
        <p:nvSpPr>
          <p:cNvPr id="6" name="TextBox 5">
            <a:hlinkClick r:id="rId3" action="ppaction://hlinksldjump"/>
          </p:cNvPr>
          <p:cNvSpPr txBox="1"/>
          <p:nvPr/>
        </p:nvSpPr>
        <p:spPr>
          <a:xfrm>
            <a:off x="6705600" y="6248400"/>
            <a:ext cx="2286000" cy="215444"/>
          </a:xfrm>
          <a:prstGeom prst="rect">
            <a:avLst/>
          </a:prstGeom>
          <a:noFill/>
        </p:spPr>
        <p:txBody>
          <a:bodyPr wrap="square" rtlCol="0">
            <a:spAutoFit/>
          </a:bodyPr>
          <a:lstStyle/>
          <a:p>
            <a:r>
              <a:rPr lang="en-US" sz="800" dirty="0">
                <a:hlinkClick r:id="rId4" action="ppaction://hlinksldjump"/>
              </a:rPr>
              <a:t>Access the text alternative for these images.</a:t>
            </a:r>
            <a:endParaRPr lang="en-US" sz="800" dirty="0"/>
          </a:p>
        </p:txBody>
      </p:sp>
    </p:spTree>
    <p:extLst>
      <p:ext uri="{BB962C8B-B14F-4D97-AF65-F5344CB8AC3E}">
        <p14:creationId xmlns:p14="http://schemas.microsoft.com/office/powerpoint/2010/main" val="12843967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p:cNvSpPr>
            <a:spLocks noGrp="1"/>
          </p:cNvSpPr>
          <p:nvPr>
            <p:ph type="title"/>
          </p:nvPr>
        </p:nvSpPr>
        <p:spPr>
          <a:xfrm>
            <a:off x="571500" y="457200"/>
            <a:ext cx="8229600" cy="533400"/>
          </a:xfrm>
          <a:prstGeom prst="rect">
            <a:avLst/>
          </a:prstGeom>
        </p:spPr>
        <p:txBody>
          <a:bodyPr/>
          <a:lstStyle>
            <a:lvl1pPr>
              <a:defRPr/>
            </a:lvl1pPr>
          </a:lstStyle>
          <a:p>
            <a:pPr algn="ctr" eaLnBrk="1" hangingPunct="1"/>
            <a:r>
              <a:rPr lang="en-US" altLang="en-US" dirty="0"/>
              <a:t>Building Collaborative Partnerships</a:t>
            </a:r>
            <a:r>
              <a:rPr lang="en-US" altLang="en-US" sz="800" dirty="0"/>
              <a:t>1</a:t>
            </a:r>
            <a:r>
              <a:rPr lang="en-US" altLang="en-US" dirty="0"/>
              <a:t> </a:t>
            </a:r>
          </a:p>
        </p:txBody>
      </p:sp>
      <p:sp>
        <p:nvSpPr>
          <p:cNvPr id="47106" name="Rectangle 3"/>
          <p:cNvSpPr>
            <a:spLocks noGrp="1" noChangeArrowheads="1"/>
          </p:cNvSpPr>
          <p:nvPr>
            <p:ph type="body" sz="quarter" idx="10"/>
          </p:nvPr>
        </p:nvSpPr>
        <p:spPr bwMode="auto">
          <a:xfrm>
            <a:off x="604157" y="1981200"/>
            <a:ext cx="7696200" cy="3200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ctr" eaLnBrk="1" hangingPunct="1">
              <a:buNone/>
            </a:pPr>
            <a:r>
              <a:rPr lang="en-US" altLang="en-US" sz="3200" dirty="0">
                <a:latin typeface="Calibri" panose="020F0502020204030204" pitchFamily="34" charset="0"/>
                <a:ea typeface="MS PGothic" panose="020B0600070205080204" pitchFamily="34" charset="-128"/>
              </a:rPr>
              <a:t>The need for collaborative partnerships is very apparent when dealing with community problems.</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71800" y="4233333"/>
            <a:ext cx="3048000" cy="2167467"/>
          </a:xfrm>
          <a:prstGeom prst="rect">
            <a:avLst/>
          </a:prstGeom>
        </p:spPr>
      </p:pic>
    </p:spTree>
    <p:extLst>
      <p:ext uri="{BB962C8B-B14F-4D97-AF65-F5344CB8AC3E}">
        <p14:creationId xmlns:p14="http://schemas.microsoft.com/office/powerpoint/2010/main" val="41999158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F92C4D4-C867-4E2F-BF62-33A518B42728}"/>
              </a:ext>
            </a:extLst>
          </p:cNvPr>
          <p:cNvSpPr>
            <a:spLocks noGrp="1"/>
          </p:cNvSpPr>
          <p:nvPr>
            <p:ph type="title"/>
          </p:nvPr>
        </p:nvSpPr>
        <p:spPr/>
        <p:txBody>
          <a:bodyPr/>
          <a:lstStyle/>
          <a:p>
            <a:r>
              <a:rPr lang="en-US"/>
              <a:t>End of Main Content</a:t>
            </a:r>
            <a:endParaRPr lang="en-US" dirty="0"/>
          </a:p>
        </p:txBody>
      </p:sp>
    </p:spTree>
    <p:extLst>
      <p:ext uri="{BB962C8B-B14F-4D97-AF65-F5344CB8AC3E}">
        <p14:creationId xmlns:p14="http://schemas.microsoft.com/office/powerpoint/2010/main" val="14349580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B6140-A63B-4D20-A758-54BAF6E00ACE}"/>
              </a:ext>
            </a:extLst>
          </p:cNvPr>
          <p:cNvSpPr>
            <a:spLocks noGrp="1"/>
          </p:cNvSpPr>
          <p:nvPr>
            <p:ph type="title"/>
          </p:nvPr>
        </p:nvSpPr>
        <p:spPr>
          <a:xfrm>
            <a:off x="608881" y="1905000"/>
            <a:ext cx="7696919" cy="988245"/>
          </a:xfrm>
        </p:spPr>
        <p:txBody>
          <a:bodyPr/>
          <a:lstStyle/>
          <a:p>
            <a:pPr algn="ctr"/>
            <a:r>
              <a:rPr lang="en-US" b="1" dirty="0"/>
              <a:t>Accessibility Content: </a:t>
            </a:r>
            <a:br>
              <a:rPr lang="en-US" dirty="0"/>
            </a:br>
            <a:r>
              <a:rPr lang="en-US" dirty="0"/>
              <a:t>Text Alternatives for Images</a:t>
            </a:r>
          </a:p>
        </p:txBody>
      </p:sp>
    </p:spTree>
    <p:extLst>
      <p:ext uri="{BB962C8B-B14F-4D97-AF65-F5344CB8AC3E}">
        <p14:creationId xmlns:p14="http://schemas.microsoft.com/office/powerpoint/2010/main" val="19300417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3"/>
          <p:cNvSpPr>
            <a:spLocks noGrp="1"/>
          </p:cNvSpPr>
          <p:nvPr>
            <p:ph type="title"/>
          </p:nvPr>
        </p:nvSpPr>
        <p:spPr>
          <a:xfrm>
            <a:off x="457200" y="441158"/>
            <a:ext cx="8229600" cy="587078"/>
          </a:xfrm>
        </p:spPr>
        <p:txBody>
          <a:bodyPr/>
          <a:lstStyle/>
          <a:p>
            <a:pPr algn="ctr" eaLnBrk="1" fontAlgn="auto" hangingPunct="1">
              <a:spcAft>
                <a:spcPts val="0"/>
              </a:spcAft>
              <a:buFont typeface="Arial"/>
              <a:buNone/>
              <a:defRPr/>
            </a:pPr>
            <a:r>
              <a:rPr lang="en-US" altLang="en-US" sz="2400" dirty="0"/>
              <a:t>Philanthropy in the United States by Source of Contributions, 2017 </a:t>
            </a:r>
            <a:r>
              <a:rPr lang="en-US" altLang="en-US" sz="2400" b="1" dirty="0">
                <a:solidFill>
                  <a:srgbClr val="125F9A"/>
                </a:solidFill>
                <a:ea typeface="MS PGothic" charset="0"/>
              </a:rPr>
              <a:t>Text Alternative</a:t>
            </a:r>
            <a:endParaRPr lang="en-US" sz="2400" b="1" dirty="0">
              <a:solidFill>
                <a:srgbClr val="125F9A"/>
              </a:solidFill>
              <a:latin typeface="+mn-lt"/>
              <a:ea typeface="MS PGothic" charset="0"/>
            </a:endParaRPr>
          </a:p>
        </p:txBody>
      </p:sp>
      <p:sp>
        <p:nvSpPr>
          <p:cNvPr id="34818" name="Rectangle 3"/>
          <p:cNvSpPr>
            <a:spLocks noGrp="1" noChangeArrowheads="1"/>
          </p:cNvSpPr>
          <p:nvPr>
            <p:ph type="body" sz="quarter" idx="10"/>
          </p:nvPr>
        </p:nvSpPr>
        <p:spPr bwMode="auto">
          <a:xfrm>
            <a:off x="762000" y="1219200"/>
            <a:ext cx="8153400" cy="495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None/>
            </a:pPr>
            <a:r>
              <a:rPr lang="en-US" sz="1200" dirty="0"/>
              <a:t>The chart is divided into four sections. The key is listed on the right and contains four color-coded items that read corporations, foundations, bequests, and individuals.</a:t>
            </a:r>
          </a:p>
          <a:p>
            <a:pPr marL="0" indent="0">
              <a:buNone/>
            </a:pPr>
            <a:r>
              <a:rPr lang="en-US" sz="1200" dirty="0"/>
              <a:t>In a clockwise manner of appearance, the segments in the pie chart are labeled as follows:</a:t>
            </a:r>
          </a:p>
          <a:p>
            <a:pPr marL="0" indent="0">
              <a:buNone/>
            </a:pPr>
            <a:r>
              <a:rPr lang="en-US" sz="1200" dirty="0"/>
              <a:t>Corporations – 20.77 billion dollars, 5 percent.</a:t>
            </a:r>
          </a:p>
          <a:p>
            <a:pPr marL="0" indent="0">
              <a:buNone/>
            </a:pPr>
            <a:r>
              <a:rPr lang="en-US" sz="1200" dirty="0"/>
              <a:t>Foundations – 66.90 billion dollars, 16 percent.</a:t>
            </a:r>
          </a:p>
          <a:p>
            <a:pPr marL="0" indent="0">
              <a:buNone/>
            </a:pPr>
            <a:r>
              <a:rPr lang="en-US" sz="1200" dirty="0"/>
              <a:t>Bequests – 35.70 billion dollars, 9 percent.</a:t>
            </a:r>
          </a:p>
          <a:p>
            <a:pPr marL="0" indent="0">
              <a:buNone/>
            </a:pPr>
            <a:r>
              <a:rPr lang="en-US" sz="1200" dirty="0"/>
              <a:t>Individuals – 286.65 billion dollars, 70 percent.</a:t>
            </a:r>
          </a:p>
          <a:p>
            <a:pPr marL="0" indent="0">
              <a:buNone/>
            </a:pPr>
            <a:r>
              <a:rPr lang="en-US" sz="1200" dirty="0"/>
              <a:t>At the bottom of the pie chart, there is text that reads total value of contributions was 410.02 billion dollars.</a:t>
            </a:r>
          </a:p>
        </p:txBody>
      </p:sp>
      <p:sp>
        <p:nvSpPr>
          <p:cNvPr id="6" name="TextBox 5"/>
          <p:cNvSpPr txBox="1"/>
          <p:nvPr/>
        </p:nvSpPr>
        <p:spPr>
          <a:xfrm>
            <a:off x="6553200" y="6248400"/>
            <a:ext cx="2438400" cy="215444"/>
          </a:xfrm>
          <a:prstGeom prst="rect">
            <a:avLst/>
          </a:prstGeom>
          <a:noFill/>
        </p:spPr>
        <p:txBody>
          <a:bodyPr wrap="square" rtlCol="0">
            <a:spAutoFit/>
          </a:bodyPr>
          <a:lstStyle/>
          <a:p>
            <a:r>
              <a:rPr lang="en-US" sz="800" dirty="0">
                <a:hlinkClick r:id="rId3" action="ppaction://hlinksldjump"/>
              </a:rPr>
              <a:t>Return to slide containing original image.</a:t>
            </a:r>
            <a:endParaRPr lang="en-US" sz="800" dirty="0"/>
          </a:p>
        </p:txBody>
      </p:sp>
    </p:spTree>
    <p:extLst>
      <p:ext uri="{BB962C8B-B14F-4D97-AF65-F5344CB8AC3E}">
        <p14:creationId xmlns:p14="http://schemas.microsoft.com/office/powerpoint/2010/main" val="37238650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3"/>
          <p:cNvSpPr>
            <a:spLocks noGrp="1"/>
          </p:cNvSpPr>
          <p:nvPr>
            <p:ph type="title"/>
          </p:nvPr>
        </p:nvSpPr>
        <p:spPr>
          <a:xfrm>
            <a:off x="457200" y="381000"/>
            <a:ext cx="8229600" cy="647236"/>
          </a:xfrm>
        </p:spPr>
        <p:txBody>
          <a:bodyPr/>
          <a:lstStyle/>
          <a:p>
            <a:pPr algn="ctr" eaLnBrk="1" fontAlgn="auto" hangingPunct="1">
              <a:spcAft>
                <a:spcPts val="0"/>
              </a:spcAft>
              <a:buFont typeface="Arial"/>
              <a:buNone/>
              <a:defRPr/>
            </a:pPr>
            <a:r>
              <a:rPr lang="en-US" altLang="en-US" sz="2400" dirty="0"/>
              <a:t>Corporate Contributions in the United States, as a Percentage of Pretax Corporate Profits, 1977-2017 </a:t>
            </a:r>
            <a:r>
              <a:rPr lang="en-US" altLang="en-US" sz="2400" b="1" dirty="0">
                <a:solidFill>
                  <a:srgbClr val="125F9A"/>
                </a:solidFill>
                <a:ea typeface="MS PGothic" charset="0"/>
              </a:rPr>
              <a:t>Text Alternative</a:t>
            </a:r>
            <a:endParaRPr lang="en-US" sz="2400" b="1" dirty="0">
              <a:solidFill>
                <a:srgbClr val="125F9A"/>
              </a:solidFill>
              <a:latin typeface="+mn-lt"/>
              <a:ea typeface="MS PGothic" charset="0"/>
            </a:endParaRPr>
          </a:p>
        </p:txBody>
      </p:sp>
      <p:sp>
        <p:nvSpPr>
          <p:cNvPr id="34818" name="Rectangle 3"/>
          <p:cNvSpPr>
            <a:spLocks noGrp="1" noChangeArrowheads="1"/>
          </p:cNvSpPr>
          <p:nvPr>
            <p:ph type="body" sz="quarter" idx="10"/>
          </p:nvPr>
        </p:nvSpPr>
        <p:spPr bwMode="auto">
          <a:xfrm>
            <a:off x="762000" y="1219200"/>
            <a:ext cx="8153400" cy="495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None/>
            </a:pPr>
            <a:r>
              <a:rPr lang="en-US" sz="1200" dirty="0"/>
              <a:t>The x-axis contains twenty-one markings. From the left to the right, these markings read 1977, 1979, 1981, 1983, 1985, 1987, 1989, 1991, 1993, 1995, 1997, 1999, 2001, 2003, 2005, 2007, 2009, 2011, 2013, 2015, and 2017. </a:t>
            </a:r>
          </a:p>
          <a:p>
            <a:pPr marL="0" indent="0">
              <a:buNone/>
            </a:pPr>
            <a:r>
              <a:rPr lang="en-US" sz="1200" dirty="0"/>
              <a:t>The y-axis contains 11 markings. From the bottom to the top, these markings read 0, 0.2, 0.4, 0.6, 0.8, 1, 1.2, 1.4, 1.6, 1.8, and 2.</a:t>
            </a:r>
          </a:p>
          <a:p>
            <a:pPr marL="0" indent="0">
              <a:buNone/>
            </a:pPr>
            <a:r>
              <a:rPr lang="en-US" sz="1200" dirty="0"/>
              <a:t>From left to right the percentages of corporate contributions of pretax profits  per year read:</a:t>
            </a:r>
          </a:p>
          <a:p>
            <a:pPr marL="0" indent="0">
              <a:buNone/>
            </a:pPr>
            <a:r>
              <a:rPr lang="en-US" sz="1200" dirty="0"/>
              <a:t>1977 a low point at around 0.7; 1979 about 0.8; 1981 near 1.5; 1983 almost 1.6, 1985 the high point on the graph at 1.8; 1987 around 1.6; 1989 about 1.35; 1991 and 1993 just under 1.2; 1995 and 1997 near 1.1; 1999 approximately 1.3; 2001 the second highest year at 1.7; 2003 about 1.1; 2005 about 0.9; 2007 at 0.8; 2009 and 2011 about 0.9; 2013 the lowest year at just under 0.7; 2015 and 2017 around 0.9.</a:t>
            </a:r>
            <a:endParaRPr lang="en-US" sz="1000" dirty="0"/>
          </a:p>
        </p:txBody>
      </p:sp>
      <p:sp>
        <p:nvSpPr>
          <p:cNvPr id="6" name="TextBox 5"/>
          <p:cNvSpPr txBox="1"/>
          <p:nvPr/>
        </p:nvSpPr>
        <p:spPr>
          <a:xfrm>
            <a:off x="6553200" y="6248400"/>
            <a:ext cx="2438400" cy="215444"/>
          </a:xfrm>
          <a:prstGeom prst="rect">
            <a:avLst/>
          </a:prstGeom>
          <a:noFill/>
        </p:spPr>
        <p:txBody>
          <a:bodyPr wrap="square" rtlCol="0">
            <a:spAutoFit/>
          </a:bodyPr>
          <a:lstStyle/>
          <a:p>
            <a:r>
              <a:rPr lang="en-US" sz="800" dirty="0">
                <a:hlinkClick r:id="rId3" action="ppaction://hlinksldjump"/>
              </a:rPr>
              <a:t>Return to slide containing original image.</a:t>
            </a:r>
            <a:endParaRPr lang="en-US" sz="800" dirty="0"/>
          </a:p>
        </p:txBody>
      </p:sp>
    </p:spTree>
    <p:extLst>
      <p:ext uri="{BB962C8B-B14F-4D97-AF65-F5344CB8AC3E}">
        <p14:creationId xmlns:p14="http://schemas.microsoft.com/office/powerpoint/2010/main" val="10519584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459014"/>
            <a:ext cx="8229600" cy="431800"/>
          </a:xfrm>
          <a:prstGeom prst="rect">
            <a:avLst/>
          </a:prstGeom>
        </p:spPr>
        <p:txBody>
          <a:bodyPr/>
          <a:lstStyle>
            <a:lvl1pPr>
              <a:defRPr/>
            </a:lvl1pPr>
          </a:lstStyle>
          <a:p>
            <a:pPr algn="ctr" eaLnBrk="1" hangingPunct="1"/>
            <a:r>
              <a:rPr lang="en-US" altLang="en-US" sz="3400" b="1" dirty="0">
                <a:solidFill>
                  <a:srgbClr val="125F9A"/>
                </a:solidFill>
                <a:latin typeface="+mn-lt"/>
              </a:rPr>
              <a:t>The Business–Community Relationship</a:t>
            </a:r>
          </a:p>
        </p:txBody>
      </p:sp>
      <p:sp>
        <p:nvSpPr>
          <p:cNvPr id="20484" name="Rectangle 3"/>
          <p:cNvSpPr>
            <a:spLocks noGrp="1" noChangeArrowheads="1"/>
          </p:cNvSpPr>
          <p:nvPr>
            <p:ph type="body" sz="quarter" idx="10"/>
          </p:nvPr>
        </p:nvSpPr>
        <p:spPr bwMode="auto">
          <a:xfrm>
            <a:off x="762000" y="1143000"/>
            <a:ext cx="7239000" cy="4572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None/>
            </a:pPr>
            <a:r>
              <a:rPr lang="en-US" altLang="en-US" sz="3200" dirty="0"/>
              <a:t>Community: </a:t>
            </a:r>
            <a:r>
              <a:rPr lang="en-US" altLang="en-US" sz="3200" b="0" dirty="0"/>
              <a:t>A company’s area of local business influence.</a:t>
            </a:r>
          </a:p>
          <a:p>
            <a:pPr marL="0" indent="0" eaLnBrk="1" hangingPunct="1">
              <a:buNone/>
            </a:pPr>
            <a:endParaRPr lang="en-US" altLang="en-US" sz="3200" b="0" dirty="0"/>
          </a:p>
          <a:p>
            <a:pPr marL="0" indent="0" eaLnBrk="1" hangingPunct="1">
              <a:buNone/>
            </a:pPr>
            <a:r>
              <a:rPr lang="en-US" altLang="en-US" sz="3200" dirty="0">
                <a:latin typeface="Calibri" panose="020F0502020204030204" pitchFamily="34" charset="0"/>
              </a:rPr>
              <a:t>Civic engagement: </a:t>
            </a:r>
            <a:r>
              <a:rPr lang="en-US" altLang="en-US" sz="3200" b="0" dirty="0">
                <a:latin typeface="Calibri" panose="020F0502020204030204" pitchFamily="34" charset="0"/>
              </a:rPr>
              <a:t>The active involvement of businesses and individuals in changing and improving communities.</a:t>
            </a:r>
            <a:endParaRPr lang="en-US" altLang="en-US" sz="3200" b="0" i="1" dirty="0">
              <a:latin typeface="Calibri" panose="020F0502020204030204" pitchFamily="34" charset="0"/>
            </a:endParaRPr>
          </a:p>
          <a:p>
            <a:pPr marL="0" indent="0" eaLnBrk="1" hangingPunct="1">
              <a:buNone/>
            </a:pPr>
            <a:endParaRPr lang="en-US" altLang="en-US" sz="3200" dirty="0">
              <a:latin typeface="Calibri" panose="020F0502020204030204" pitchFamily="34" charset="0"/>
            </a:endParaRPr>
          </a:p>
          <a:p>
            <a:pPr marL="0" indent="0" eaLnBrk="1" hangingPunct="1">
              <a:buNone/>
            </a:pPr>
            <a:r>
              <a:rPr lang="en-US" altLang="en-US" sz="3200" dirty="0">
                <a:latin typeface="Calibri" panose="020F0502020204030204" pitchFamily="34" charset="0"/>
              </a:rPr>
              <a:t>Community relations: </a:t>
            </a:r>
            <a:r>
              <a:rPr lang="en-US" altLang="en-US" sz="3200" b="0" dirty="0">
                <a:latin typeface="Calibri" panose="020F0502020204030204" pitchFamily="34" charset="0"/>
              </a:rPr>
              <a:t>The organized involvement of business with the community.</a:t>
            </a:r>
          </a:p>
          <a:p>
            <a:pPr marL="0" indent="0" eaLnBrk="1" hangingPunct="1">
              <a:buNone/>
            </a:pPr>
            <a:endParaRPr lang="en-US" altLang="en-US" b="0" dirty="0"/>
          </a:p>
        </p:txBody>
      </p:sp>
      <p:pic>
        <p:nvPicPr>
          <p:cNvPr id="20483" name="Picture Placeholder 2"/>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23689" r="23689"/>
          <a:stretch>
            <a:fillRect/>
          </a:stretch>
        </p:blipFill>
        <p:spPr bwMode="auto">
          <a:xfrm>
            <a:off x="7280031" y="4267200"/>
            <a:ext cx="1441938" cy="1828800"/>
          </a:xfrm>
          <a:noFill/>
          <a:ln>
            <a:noFill/>
            <a:miter lim="800000"/>
            <a:headEnd/>
            <a:tailEnd/>
          </a:ln>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1CE3BD1F-F474-4C35-B93C-F00194061F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39125" y="1207407"/>
            <a:ext cx="1483702" cy="1371600"/>
          </a:xfrm>
          <a:prstGeom prst="rect">
            <a:avLst/>
          </a:prstGeom>
        </p:spPr>
      </p:pic>
    </p:spTree>
    <p:extLst>
      <p:ext uri="{BB962C8B-B14F-4D97-AF65-F5344CB8AC3E}">
        <p14:creationId xmlns:p14="http://schemas.microsoft.com/office/powerpoint/2010/main" val="26719730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3"/>
          <p:cNvSpPr>
            <a:spLocks noGrp="1"/>
          </p:cNvSpPr>
          <p:nvPr>
            <p:ph type="title"/>
          </p:nvPr>
        </p:nvSpPr>
        <p:spPr>
          <a:xfrm>
            <a:off x="457200" y="533400"/>
            <a:ext cx="8229600" cy="494836"/>
          </a:xfrm>
        </p:spPr>
        <p:txBody>
          <a:bodyPr/>
          <a:lstStyle/>
          <a:p>
            <a:pPr algn="ctr" eaLnBrk="1" fontAlgn="auto" hangingPunct="1">
              <a:spcAft>
                <a:spcPts val="0"/>
              </a:spcAft>
              <a:buFont typeface="Arial"/>
              <a:buNone/>
              <a:defRPr/>
            </a:pPr>
            <a:r>
              <a:rPr lang="en-US" altLang="en-US" sz="2400" dirty="0"/>
              <a:t>Priorities in Corporate Giving </a:t>
            </a:r>
            <a:r>
              <a:rPr lang="en-US" altLang="en-US" sz="2400" b="1" dirty="0">
                <a:solidFill>
                  <a:srgbClr val="125F9A"/>
                </a:solidFill>
                <a:ea typeface="MS PGothic" charset="0"/>
              </a:rPr>
              <a:t>Text Alternative</a:t>
            </a:r>
            <a:endParaRPr lang="en-US" sz="2400" b="1" dirty="0">
              <a:solidFill>
                <a:srgbClr val="125F9A"/>
              </a:solidFill>
              <a:latin typeface="+mn-lt"/>
              <a:ea typeface="MS PGothic" charset="0"/>
            </a:endParaRPr>
          </a:p>
        </p:txBody>
      </p:sp>
      <p:sp>
        <p:nvSpPr>
          <p:cNvPr id="34818" name="Rectangle 3"/>
          <p:cNvSpPr>
            <a:spLocks noGrp="1" noChangeArrowheads="1"/>
          </p:cNvSpPr>
          <p:nvPr>
            <p:ph type="body" sz="quarter" idx="10"/>
          </p:nvPr>
        </p:nvSpPr>
        <p:spPr bwMode="auto">
          <a:xfrm>
            <a:off x="762000" y="1219200"/>
            <a:ext cx="8153400" cy="495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None/>
            </a:pPr>
            <a:r>
              <a:rPr lang="en-US" sz="1200" dirty="0"/>
              <a:t>It is divided into nine sections. The key is mentioned on the right. It contains nine items that read health and social services; education, K-12; education, higher; community and economic development; civic and public affairs; culture and arts; environment; disaster relief; and other.</a:t>
            </a:r>
          </a:p>
          <a:p>
            <a:pPr marL="0" indent="0">
              <a:buNone/>
            </a:pPr>
            <a:r>
              <a:rPr lang="en-US" sz="1200" dirty="0"/>
              <a:t>In a clockwise manner of appearance, the segments in the pie chart are labeled as follows:</a:t>
            </a:r>
          </a:p>
          <a:p>
            <a:pPr marL="0" indent="0">
              <a:buNone/>
            </a:pPr>
            <a:r>
              <a:rPr lang="en-US" sz="1200" dirty="0"/>
              <a:t>Heath and social services - 26 percent;</a:t>
            </a:r>
          </a:p>
          <a:p>
            <a:pPr marL="0" indent="0">
              <a:buNone/>
            </a:pPr>
            <a:r>
              <a:rPr lang="en-US" sz="1200" dirty="0"/>
              <a:t>Education, K-12 - 17 percent;</a:t>
            </a:r>
          </a:p>
          <a:p>
            <a:pPr marL="0" indent="0">
              <a:buNone/>
            </a:pPr>
            <a:r>
              <a:rPr lang="en-US" sz="1200" dirty="0"/>
              <a:t>Education, higher - 13 percent;</a:t>
            </a:r>
          </a:p>
          <a:p>
            <a:pPr marL="0" indent="0">
              <a:buNone/>
            </a:pPr>
            <a:r>
              <a:rPr lang="en-US" sz="1200" dirty="0"/>
              <a:t>Community and economic development - 14 percent;</a:t>
            </a:r>
          </a:p>
          <a:p>
            <a:pPr marL="0" indent="0">
              <a:buNone/>
            </a:pPr>
            <a:r>
              <a:rPr lang="en-US" sz="1200" dirty="0"/>
              <a:t>Civic and public affairs - 4 percent;</a:t>
            </a:r>
          </a:p>
          <a:p>
            <a:pPr marL="0" indent="0">
              <a:buNone/>
            </a:pPr>
            <a:r>
              <a:rPr lang="en-US" sz="1200" dirty="0"/>
              <a:t>Culture and arts - 7 percent;</a:t>
            </a:r>
          </a:p>
          <a:p>
            <a:pPr marL="0" indent="0">
              <a:buNone/>
            </a:pPr>
            <a:r>
              <a:rPr lang="en-US" sz="1200" dirty="0"/>
              <a:t>Environment - 3 percent;</a:t>
            </a:r>
          </a:p>
          <a:p>
            <a:pPr marL="0" indent="0">
              <a:buNone/>
            </a:pPr>
            <a:r>
              <a:rPr lang="en-US" sz="1200" dirty="0"/>
              <a:t>Disaster relief - 2 percent; and</a:t>
            </a:r>
          </a:p>
          <a:p>
            <a:pPr marL="0" indent="0">
              <a:buNone/>
            </a:pPr>
            <a:r>
              <a:rPr lang="en-US" sz="1200" dirty="0"/>
              <a:t>Other - 14 percent.</a:t>
            </a:r>
          </a:p>
        </p:txBody>
      </p:sp>
      <p:sp>
        <p:nvSpPr>
          <p:cNvPr id="6" name="TextBox 5"/>
          <p:cNvSpPr txBox="1"/>
          <p:nvPr/>
        </p:nvSpPr>
        <p:spPr>
          <a:xfrm>
            <a:off x="6553200" y="6248400"/>
            <a:ext cx="2438400" cy="215444"/>
          </a:xfrm>
          <a:prstGeom prst="rect">
            <a:avLst/>
          </a:prstGeom>
          <a:noFill/>
        </p:spPr>
        <p:txBody>
          <a:bodyPr wrap="square" rtlCol="0">
            <a:spAutoFit/>
          </a:bodyPr>
          <a:lstStyle/>
          <a:p>
            <a:r>
              <a:rPr lang="en-US" sz="800" dirty="0">
                <a:hlinkClick r:id="rId3" action="ppaction://hlinksldjump"/>
              </a:rPr>
              <a:t>Return to slide containing original image.</a:t>
            </a:r>
            <a:endParaRPr lang="en-US" sz="800" dirty="0"/>
          </a:p>
        </p:txBody>
      </p:sp>
    </p:spTree>
    <p:extLst>
      <p:ext uri="{BB962C8B-B14F-4D97-AF65-F5344CB8AC3E}">
        <p14:creationId xmlns:p14="http://schemas.microsoft.com/office/powerpoint/2010/main" val="5542940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3"/>
          <p:cNvSpPr>
            <a:spLocks noGrp="1"/>
          </p:cNvSpPr>
          <p:nvPr>
            <p:ph type="title"/>
          </p:nvPr>
        </p:nvSpPr>
        <p:spPr>
          <a:xfrm>
            <a:off x="457200" y="381000"/>
            <a:ext cx="8229600" cy="647236"/>
          </a:xfrm>
        </p:spPr>
        <p:txBody>
          <a:bodyPr/>
          <a:lstStyle/>
          <a:p>
            <a:pPr algn="ctr" eaLnBrk="1" fontAlgn="auto" hangingPunct="1">
              <a:spcAft>
                <a:spcPts val="0"/>
              </a:spcAft>
              <a:buFont typeface="Arial"/>
              <a:buNone/>
              <a:defRPr/>
            </a:pPr>
            <a:r>
              <a:rPr lang="en-US" altLang="en-US" sz="2400" dirty="0"/>
              <a:t>Measuring the Return on Social Investment3</a:t>
            </a:r>
            <a:br>
              <a:rPr lang="en-US" altLang="en-US" sz="2400" b="1" dirty="0">
                <a:solidFill>
                  <a:srgbClr val="125F9A"/>
                </a:solidFill>
                <a:ea typeface="MS PGothic" charset="0"/>
              </a:rPr>
            </a:br>
            <a:r>
              <a:rPr lang="en-US" altLang="en-US" sz="2400" b="1" dirty="0">
                <a:solidFill>
                  <a:srgbClr val="125F9A"/>
                </a:solidFill>
                <a:ea typeface="MS PGothic" charset="0"/>
              </a:rPr>
              <a:t>Text Alternative</a:t>
            </a:r>
            <a:endParaRPr lang="en-US" sz="2400" b="1" dirty="0">
              <a:solidFill>
                <a:srgbClr val="125F9A"/>
              </a:solidFill>
              <a:latin typeface="+mn-lt"/>
              <a:ea typeface="MS PGothic" charset="0"/>
            </a:endParaRPr>
          </a:p>
        </p:txBody>
      </p:sp>
      <p:sp>
        <p:nvSpPr>
          <p:cNvPr id="34818" name="Rectangle 3"/>
          <p:cNvSpPr>
            <a:spLocks noGrp="1" noChangeArrowheads="1"/>
          </p:cNvSpPr>
          <p:nvPr>
            <p:ph type="body" sz="quarter" idx="10"/>
          </p:nvPr>
        </p:nvSpPr>
        <p:spPr bwMode="auto">
          <a:xfrm>
            <a:off x="762000" y="1219200"/>
            <a:ext cx="8153400" cy="495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None/>
            </a:pPr>
            <a:r>
              <a:rPr lang="en-US" sz="1200" dirty="0"/>
              <a:t>It contains four terms. Each term is connected to the next via a cyclic arrow.</a:t>
            </a:r>
          </a:p>
          <a:p>
            <a:pPr marL="0" indent="0">
              <a:buNone/>
            </a:pPr>
            <a:r>
              <a:rPr lang="en-US" sz="1200" dirty="0"/>
              <a:t>The first term reads inputs. An arrow arises from the right side of this text and points at the second term that reads outputs. An arrow arises from the bottom of this text and points at the third term that reads impacts. An arrow arises from the left end of this text and points at the fourth term that reads value creation. This term is connected to the first term via a cyclic arrow, thereby illustrating a loop.</a:t>
            </a:r>
          </a:p>
        </p:txBody>
      </p:sp>
      <p:sp>
        <p:nvSpPr>
          <p:cNvPr id="6" name="TextBox 5"/>
          <p:cNvSpPr txBox="1"/>
          <p:nvPr/>
        </p:nvSpPr>
        <p:spPr>
          <a:xfrm>
            <a:off x="6553200" y="6248400"/>
            <a:ext cx="2438400" cy="215444"/>
          </a:xfrm>
          <a:prstGeom prst="rect">
            <a:avLst/>
          </a:prstGeom>
          <a:noFill/>
        </p:spPr>
        <p:txBody>
          <a:bodyPr wrap="square" rtlCol="0">
            <a:spAutoFit/>
          </a:bodyPr>
          <a:lstStyle/>
          <a:p>
            <a:r>
              <a:rPr lang="en-US" sz="800" dirty="0">
                <a:hlinkClick r:id="rId3" action="ppaction://hlinksldjump"/>
              </a:rPr>
              <a:t>Return to slide containing original image.</a:t>
            </a:r>
            <a:endParaRPr lang="en-US" sz="800" dirty="0"/>
          </a:p>
        </p:txBody>
      </p:sp>
    </p:spTree>
    <p:extLst>
      <p:ext uri="{BB962C8B-B14F-4D97-AF65-F5344CB8AC3E}">
        <p14:creationId xmlns:p14="http://schemas.microsoft.com/office/powerpoint/2010/main" val="15673930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a:xfrm>
            <a:off x="762000" y="457200"/>
            <a:ext cx="7696200" cy="521553"/>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MS PGothic" charset="-128"/>
              </a:rPr>
              <a:t>The Firm and Its Communities</a:t>
            </a:r>
          </a:p>
        </p:txBody>
      </p:sp>
      <p:sp>
        <p:nvSpPr>
          <p:cNvPr id="3" name="Content Placeholder 2"/>
          <p:cNvSpPr>
            <a:spLocks noGrp="1"/>
          </p:cNvSpPr>
          <p:nvPr>
            <p:ph sz="quarter" idx="12"/>
          </p:nvPr>
        </p:nvSpPr>
        <p:spPr>
          <a:xfrm>
            <a:off x="6400800" y="1109436"/>
            <a:ext cx="2266950" cy="310297"/>
          </a:xfrm>
        </p:spPr>
        <p:txBody>
          <a:bodyPr/>
          <a:lstStyle/>
          <a:p>
            <a:r>
              <a:rPr lang="en-US" altLang="en-US" dirty="0"/>
              <a:t>From Figure 18.1</a:t>
            </a:r>
          </a:p>
        </p:txBody>
      </p:sp>
      <p:sp>
        <p:nvSpPr>
          <p:cNvPr id="4" name="Content Placeholder 3"/>
          <p:cNvSpPr>
            <a:spLocks noGrp="1"/>
          </p:cNvSpPr>
          <p:nvPr>
            <p:ph sz="quarter" idx="13"/>
          </p:nvPr>
        </p:nvSpPr>
        <p:spPr>
          <a:xfrm>
            <a:off x="1920081" y="2247392"/>
            <a:ext cx="5314950" cy="310297"/>
          </a:xfrm>
        </p:spPr>
        <p:txBody>
          <a:bodyPr/>
          <a:lstStyle/>
          <a:p>
            <a:r>
              <a:rPr lang="en-GB" dirty="0"/>
              <a:t>Copyright © McGraw-Hill Education. Permission required for reproduction or display. </a:t>
            </a:r>
          </a:p>
        </p:txBody>
      </p:sp>
      <p:graphicFrame>
        <p:nvGraphicFramePr>
          <p:cNvPr id="2" name="Table 1"/>
          <p:cNvGraphicFramePr>
            <a:graphicFrameLocks noGrp="1"/>
          </p:cNvGraphicFramePr>
          <p:nvPr>
            <p:extLst>
              <p:ext uri="{D42A27DB-BD31-4B8C-83A1-F6EECF244321}">
                <p14:modId xmlns:p14="http://schemas.microsoft.com/office/powerpoint/2010/main" val="1648939637"/>
              </p:ext>
            </p:extLst>
          </p:nvPr>
        </p:nvGraphicFramePr>
        <p:xfrm>
          <a:off x="685800" y="2514600"/>
          <a:ext cx="7848600" cy="2433320"/>
        </p:xfrm>
        <a:graphic>
          <a:graphicData uri="http://schemas.openxmlformats.org/drawingml/2006/table">
            <a:tbl>
              <a:tblPr firstRow="1" bandRow="1">
                <a:effectLst>
                  <a:innerShdw blurRad="114300">
                    <a:schemeClr val="accent3"/>
                  </a:innerShdw>
                </a:effectLst>
                <a:tableStyleId>{21E4AEA4-8DFA-4A89-87EB-49C32662AFE0}</a:tableStyleId>
              </a:tblPr>
              <a:tblGrid>
                <a:gridCol w="2438400">
                  <a:extLst>
                    <a:ext uri="{9D8B030D-6E8A-4147-A177-3AD203B41FA5}">
                      <a16:colId xmlns:a16="http://schemas.microsoft.com/office/drawing/2014/main" val="20000"/>
                    </a:ext>
                  </a:extLst>
                </a:gridCol>
                <a:gridCol w="5410200">
                  <a:extLst>
                    <a:ext uri="{9D8B030D-6E8A-4147-A177-3AD203B41FA5}">
                      <a16:colId xmlns:a16="http://schemas.microsoft.com/office/drawing/2014/main" val="20001"/>
                    </a:ext>
                  </a:extLst>
                </a:gridCol>
              </a:tblGrid>
              <a:tr h="370840">
                <a:tc>
                  <a:txBody>
                    <a:bodyPr/>
                    <a:lstStyle/>
                    <a:p>
                      <a:r>
                        <a:rPr lang="en-US" sz="1600" dirty="0">
                          <a:latin typeface="Arial" panose="020B0604020202020204" pitchFamily="34" charset="0"/>
                          <a:cs typeface="Arial" panose="020B0604020202020204" pitchFamily="34" charset="0"/>
                        </a:rPr>
                        <a:t>Community</a:t>
                      </a:r>
                    </a:p>
                  </a:txBody>
                  <a:tcPr/>
                </a:tc>
                <a:tc>
                  <a:txBody>
                    <a:bodyPr/>
                    <a:lstStyle/>
                    <a:p>
                      <a:r>
                        <a:rPr lang="en-US" sz="1600" dirty="0">
                          <a:latin typeface="Arial" panose="020B0604020202020204" pitchFamily="34" charset="0"/>
                          <a:cs typeface="Arial" panose="020B0604020202020204" pitchFamily="34" charset="0"/>
                        </a:rPr>
                        <a:t>Interest</a:t>
                      </a:r>
                      <a:endParaRPr lang="en-US"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370840">
                <a:tc>
                  <a:txBody>
                    <a:bodyPr/>
                    <a:lstStyle/>
                    <a:p>
                      <a:r>
                        <a:rPr lang="en-US" sz="1600" dirty="0">
                          <a:latin typeface="Arial" panose="020B0604020202020204" pitchFamily="34" charset="0"/>
                          <a:cs typeface="Arial" panose="020B0604020202020204" pitchFamily="34" charset="0"/>
                        </a:rPr>
                        <a:t>Site community</a:t>
                      </a:r>
                    </a:p>
                  </a:txBody>
                  <a:tcPr/>
                </a:tc>
                <a:tc>
                  <a:txBody>
                    <a:bodyPr/>
                    <a:lstStyle/>
                    <a:p>
                      <a:r>
                        <a:rPr lang="en-US" sz="1600" dirty="0">
                          <a:latin typeface="Arial" panose="020B0604020202020204" pitchFamily="34" charset="0"/>
                          <a:cs typeface="Arial" panose="020B0604020202020204" pitchFamily="34" charset="0"/>
                        </a:rPr>
                        <a:t>Geographical location of a company’s operations, offices, or assets.</a:t>
                      </a:r>
                    </a:p>
                  </a:txBody>
                  <a:tcPr/>
                </a:tc>
                <a:extLst>
                  <a:ext uri="{0D108BD9-81ED-4DB2-BD59-A6C34878D82A}">
                    <a16:rowId xmlns:a16="http://schemas.microsoft.com/office/drawing/2014/main" val="10001"/>
                  </a:ext>
                </a:extLst>
              </a:tr>
              <a:tr h="370840">
                <a:tc>
                  <a:txBody>
                    <a:bodyPr/>
                    <a:lstStyle/>
                    <a:p>
                      <a:r>
                        <a:rPr lang="en-US" sz="1600" dirty="0">
                          <a:latin typeface="Arial" panose="020B0604020202020204" pitchFamily="34" charset="0"/>
                          <a:cs typeface="Arial" panose="020B0604020202020204" pitchFamily="34" charset="0"/>
                        </a:rPr>
                        <a:t>Fence-line community</a:t>
                      </a:r>
                    </a:p>
                  </a:txBody>
                  <a:tcPr/>
                </a:tc>
                <a:tc>
                  <a:txBody>
                    <a:bodyPr/>
                    <a:lstStyle/>
                    <a:p>
                      <a:r>
                        <a:rPr lang="en-US" sz="1600" dirty="0">
                          <a:latin typeface="Arial" panose="020B0604020202020204" pitchFamily="34" charset="0"/>
                          <a:cs typeface="Arial" panose="020B0604020202020204" pitchFamily="34" charset="0"/>
                        </a:rPr>
                        <a:t>Immediate neighbors.</a:t>
                      </a:r>
                    </a:p>
                  </a:txBody>
                  <a:tcPr/>
                </a:tc>
                <a:extLst>
                  <a:ext uri="{0D108BD9-81ED-4DB2-BD59-A6C34878D82A}">
                    <a16:rowId xmlns:a16="http://schemas.microsoft.com/office/drawing/2014/main" val="10002"/>
                  </a:ext>
                </a:extLst>
              </a:tr>
              <a:tr h="370840">
                <a:tc>
                  <a:txBody>
                    <a:bodyPr/>
                    <a:lstStyle/>
                    <a:p>
                      <a:r>
                        <a:rPr lang="en-US" sz="1600" dirty="0">
                          <a:latin typeface="Arial" panose="020B0604020202020204" pitchFamily="34" charset="0"/>
                          <a:cs typeface="Arial" panose="020B0604020202020204" pitchFamily="34" charset="0"/>
                        </a:rPr>
                        <a:t>Virtual</a:t>
                      </a:r>
                      <a:r>
                        <a:rPr lang="en-US" sz="1600" baseline="0" dirty="0">
                          <a:latin typeface="Arial" panose="020B0604020202020204" pitchFamily="34" charset="0"/>
                          <a:cs typeface="Arial" panose="020B0604020202020204" pitchFamily="34" charset="0"/>
                        </a:rPr>
                        <a:t> communities</a:t>
                      </a:r>
                      <a:endParaRPr lang="en-US" sz="1600" dirty="0">
                        <a:latin typeface="Arial" panose="020B0604020202020204" pitchFamily="34" charset="0"/>
                        <a:cs typeface="Arial" panose="020B0604020202020204" pitchFamily="34" charset="0"/>
                      </a:endParaRPr>
                    </a:p>
                  </a:txBody>
                  <a:tcPr/>
                </a:tc>
                <a:tc>
                  <a:txBody>
                    <a:bodyPr/>
                    <a:lstStyle/>
                    <a:p>
                      <a:r>
                        <a:rPr lang="en-US" sz="1600" dirty="0">
                          <a:latin typeface="Arial" panose="020B0604020202020204" pitchFamily="34" charset="0"/>
                          <a:cs typeface="Arial" panose="020B0604020202020204" pitchFamily="34" charset="0"/>
                        </a:rPr>
                        <a:t>People who buy from or follow the company online.</a:t>
                      </a:r>
                    </a:p>
                  </a:txBody>
                  <a:tcPr/>
                </a:tc>
                <a:extLst>
                  <a:ext uri="{0D108BD9-81ED-4DB2-BD59-A6C34878D82A}">
                    <a16:rowId xmlns:a16="http://schemas.microsoft.com/office/drawing/2014/main" val="10003"/>
                  </a:ext>
                </a:extLst>
              </a:tr>
              <a:tr h="370840">
                <a:tc>
                  <a:txBody>
                    <a:bodyPr/>
                    <a:lstStyle/>
                    <a:p>
                      <a:r>
                        <a:rPr lang="en-US" sz="1600" dirty="0">
                          <a:latin typeface="Arial" panose="020B0604020202020204" pitchFamily="34" charset="0"/>
                          <a:cs typeface="Arial" panose="020B0604020202020204" pitchFamily="34" charset="0"/>
                        </a:rPr>
                        <a:t>Communities of interest</a:t>
                      </a:r>
                    </a:p>
                  </a:txBody>
                  <a:tcPr/>
                </a:tc>
                <a:tc>
                  <a:txBody>
                    <a:bodyPr/>
                    <a:lstStyle/>
                    <a:p>
                      <a:r>
                        <a:rPr lang="en-US" sz="1600" dirty="0">
                          <a:latin typeface="Arial" panose="020B0604020202020204" pitchFamily="34" charset="0"/>
                          <a:cs typeface="Arial" panose="020B0604020202020204" pitchFamily="34" charset="0"/>
                        </a:rPr>
                        <a:t>Groups that share a common interest with the company.</a:t>
                      </a:r>
                    </a:p>
                  </a:txBody>
                  <a:tcPr/>
                </a:tc>
                <a:extLst>
                  <a:ext uri="{0D108BD9-81ED-4DB2-BD59-A6C34878D82A}">
                    <a16:rowId xmlns:a16="http://schemas.microsoft.com/office/drawing/2014/main" val="10004"/>
                  </a:ext>
                </a:extLst>
              </a:tr>
              <a:tr h="370840">
                <a:tc>
                  <a:txBody>
                    <a:bodyPr/>
                    <a:lstStyle/>
                    <a:p>
                      <a:r>
                        <a:rPr lang="en-US" sz="1600" dirty="0">
                          <a:latin typeface="Arial" panose="020B0604020202020204" pitchFamily="34" charset="0"/>
                          <a:cs typeface="Arial" panose="020B0604020202020204" pitchFamily="34" charset="0"/>
                        </a:rPr>
                        <a:t>Employee community</a:t>
                      </a:r>
                    </a:p>
                  </a:txBody>
                  <a:tcPr/>
                </a:tc>
                <a:tc>
                  <a:txBody>
                    <a:bodyPr/>
                    <a:lstStyle/>
                    <a:p>
                      <a:r>
                        <a:rPr lang="en-US" sz="1600" dirty="0">
                          <a:latin typeface="Arial" panose="020B0604020202020204" pitchFamily="34" charset="0"/>
                          <a:cs typeface="Arial" panose="020B0604020202020204" pitchFamily="34" charset="0"/>
                        </a:rPr>
                        <a:t>People who work near the company.</a:t>
                      </a: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365474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1066800" y="-13447"/>
            <a:ext cx="7010400" cy="1079500"/>
          </a:xfrm>
          <a:prstGeom prst="rect">
            <a:avLst/>
          </a:prstGeom>
        </p:spPr>
        <p:txBody>
          <a:bodyPr/>
          <a:lstStyle>
            <a:lvl1pPr>
              <a:defRPr/>
            </a:lvl1pPr>
          </a:lstStyle>
          <a:p>
            <a:pPr algn="ctr" eaLnBrk="1" fontAlgn="auto" hangingPunct="1">
              <a:lnSpc>
                <a:spcPct val="100000"/>
              </a:lnSpc>
              <a:spcAft>
                <a:spcPts val="0"/>
              </a:spcAft>
              <a:buFont typeface="Arial"/>
              <a:buNone/>
              <a:defRPr/>
            </a:pPr>
            <a:r>
              <a:rPr lang="en-US" altLang="en-US" dirty="0">
                <a:ea typeface="MS PGothic" charset="-128"/>
              </a:rPr>
              <a:t>What the Community and Business Want From Each Other</a:t>
            </a:r>
          </a:p>
        </p:txBody>
      </p:sp>
      <p:sp>
        <p:nvSpPr>
          <p:cNvPr id="3" name="Content Placeholder 2"/>
          <p:cNvSpPr>
            <a:spLocks noGrp="1"/>
          </p:cNvSpPr>
          <p:nvPr>
            <p:ph sz="quarter" idx="12"/>
          </p:nvPr>
        </p:nvSpPr>
        <p:spPr>
          <a:xfrm>
            <a:off x="6381750" y="1128486"/>
            <a:ext cx="2152650" cy="323850"/>
          </a:xfrm>
        </p:spPr>
        <p:txBody>
          <a:bodyPr/>
          <a:lstStyle/>
          <a:p>
            <a:r>
              <a:rPr lang="en-US" altLang="en-US" dirty="0"/>
              <a:t>From Figure 18.2</a:t>
            </a:r>
          </a:p>
        </p:txBody>
      </p:sp>
      <p:sp>
        <p:nvSpPr>
          <p:cNvPr id="4" name="Content Placeholder 3"/>
          <p:cNvSpPr>
            <a:spLocks noGrp="1"/>
          </p:cNvSpPr>
          <p:nvPr>
            <p:ph sz="quarter" idx="13"/>
          </p:nvPr>
        </p:nvSpPr>
        <p:spPr>
          <a:xfrm>
            <a:off x="1866900" y="1447800"/>
            <a:ext cx="5410200" cy="203225"/>
          </a:xfrm>
        </p:spPr>
        <p:txBody>
          <a:bodyPr/>
          <a:lstStyle/>
          <a:p>
            <a:r>
              <a:rPr lang="en-GB" dirty="0"/>
              <a:t>Copyright © McGraw-Hill Education. Permission required for reproduction or display.</a:t>
            </a:r>
          </a:p>
        </p:txBody>
      </p:sp>
      <p:graphicFrame>
        <p:nvGraphicFramePr>
          <p:cNvPr id="2" name="Table 1"/>
          <p:cNvGraphicFramePr>
            <a:graphicFrameLocks noGrp="1"/>
          </p:cNvGraphicFramePr>
          <p:nvPr>
            <p:extLst>
              <p:ext uri="{D42A27DB-BD31-4B8C-83A1-F6EECF244321}">
                <p14:modId xmlns:p14="http://schemas.microsoft.com/office/powerpoint/2010/main" val="3691797960"/>
              </p:ext>
            </p:extLst>
          </p:nvPr>
        </p:nvGraphicFramePr>
        <p:xfrm>
          <a:off x="762000" y="1691175"/>
          <a:ext cx="7620000" cy="4709625"/>
        </p:xfrm>
        <a:graphic>
          <a:graphicData uri="http://schemas.openxmlformats.org/drawingml/2006/table">
            <a:tbl>
              <a:tblPr firstRow="1" bandRow="1">
                <a:effectLst>
                  <a:innerShdw blurRad="114300">
                    <a:schemeClr val="accent3"/>
                  </a:innerShdw>
                </a:effectLst>
                <a:tableStyleId>{21E4AEA4-8DFA-4A89-87EB-49C32662AFE0}</a:tableStyleId>
              </a:tblPr>
              <a:tblGrid>
                <a:gridCol w="3810000">
                  <a:extLst>
                    <a:ext uri="{9D8B030D-6E8A-4147-A177-3AD203B41FA5}">
                      <a16:colId xmlns:a16="http://schemas.microsoft.com/office/drawing/2014/main" val="20000"/>
                    </a:ext>
                  </a:extLst>
                </a:gridCol>
                <a:gridCol w="3810000">
                  <a:extLst>
                    <a:ext uri="{9D8B030D-6E8A-4147-A177-3AD203B41FA5}">
                      <a16:colId xmlns:a16="http://schemas.microsoft.com/office/drawing/2014/main" val="20001"/>
                    </a:ext>
                  </a:extLst>
                </a:gridCol>
              </a:tblGrid>
              <a:tr h="359295">
                <a:tc>
                  <a:txBody>
                    <a:bodyPr/>
                    <a:lstStyle/>
                    <a:p>
                      <a:r>
                        <a:rPr lang="en-US" sz="1500" dirty="0"/>
                        <a:t>Business Participation Desired by Community</a:t>
                      </a:r>
                    </a:p>
                  </a:txBody>
                  <a:tcPr/>
                </a:tc>
                <a:tc>
                  <a:txBody>
                    <a:bodyPr/>
                    <a:lstStyle/>
                    <a:p>
                      <a:r>
                        <a:rPr lang="en-US" sz="1500" dirty="0"/>
                        <a:t>Community Services Desired by Business</a:t>
                      </a:r>
                    </a:p>
                  </a:txBody>
                  <a:tcPr/>
                </a:tc>
                <a:extLst>
                  <a:ext uri="{0D108BD9-81ED-4DB2-BD59-A6C34878D82A}">
                    <a16:rowId xmlns:a16="http://schemas.microsoft.com/office/drawing/2014/main" val="10000"/>
                  </a:ext>
                </a:extLst>
              </a:tr>
              <a:tr h="359295">
                <a:tc>
                  <a:txBody>
                    <a:bodyPr/>
                    <a:lstStyle/>
                    <a:p>
                      <a:r>
                        <a:rPr lang="en-US" sz="1500" dirty="0">
                          <a:latin typeface="Arial" panose="020B0604020202020204" pitchFamily="34" charset="0"/>
                          <a:cs typeface="Arial" panose="020B0604020202020204" pitchFamily="34" charset="0"/>
                        </a:rPr>
                        <a:t>Pays taxes</a:t>
                      </a:r>
                    </a:p>
                  </a:txBody>
                  <a:tcPr/>
                </a:tc>
                <a:tc>
                  <a:txBody>
                    <a:bodyPr/>
                    <a:lstStyle/>
                    <a:p>
                      <a:r>
                        <a:rPr lang="en-US" sz="1500" dirty="0">
                          <a:latin typeface="Arial" panose="020B0604020202020204" pitchFamily="34" charset="0"/>
                          <a:cs typeface="Arial" panose="020B0604020202020204" pitchFamily="34" charset="0"/>
                        </a:rPr>
                        <a:t>Schools—a quality educational system</a:t>
                      </a:r>
                    </a:p>
                  </a:txBody>
                  <a:tcPr/>
                </a:tc>
                <a:extLst>
                  <a:ext uri="{0D108BD9-81ED-4DB2-BD59-A6C34878D82A}">
                    <a16:rowId xmlns:a16="http://schemas.microsoft.com/office/drawing/2014/main" val="10001"/>
                  </a:ext>
                </a:extLst>
              </a:tr>
              <a:tr h="359295">
                <a:tc>
                  <a:txBody>
                    <a:bodyPr/>
                    <a:lstStyle/>
                    <a:p>
                      <a:r>
                        <a:rPr lang="en-US" sz="1500" dirty="0">
                          <a:latin typeface="Arial" panose="020B0604020202020204" pitchFamily="34" charset="0"/>
                          <a:cs typeface="Arial" panose="020B0604020202020204" pitchFamily="34" charset="0"/>
                        </a:rPr>
                        <a:t>Provides jobs and training</a:t>
                      </a:r>
                    </a:p>
                  </a:txBody>
                  <a:tcPr/>
                </a:tc>
                <a:tc>
                  <a:txBody>
                    <a:bodyPr/>
                    <a:lstStyle/>
                    <a:p>
                      <a:r>
                        <a:rPr lang="en-US" sz="1500" dirty="0">
                          <a:latin typeface="Arial" panose="020B0604020202020204" pitchFamily="34" charset="0"/>
                          <a:cs typeface="Arial" panose="020B0604020202020204" pitchFamily="34" charset="0"/>
                        </a:rPr>
                        <a:t>Recreational opportunities</a:t>
                      </a:r>
                    </a:p>
                  </a:txBody>
                  <a:tcPr/>
                </a:tc>
                <a:extLst>
                  <a:ext uri="{0D108BD9-81ED-4DB2-BD59-A6C34878D82A}">
                    <a16:rowId xmlns:a16="http://schemas.microsoft.com/office/drawing/2014/main" val="10002"/>
                  </a:ext>
                </a:extLst>
              </a:tr>
              <a:tr h="359295">
                <a:tc>
                  <a:txBody>
                    <a:bodyPr/>
                    <a:lstStyle/>
                    <a:p>
                      <a:r>
                        <a:rPr lang="en-US" sz="1500" dirty="0">
                          <a:latin typeface="Arial" panose="020B0604020202020204" pitchFamily="34" charset="0"/>
                          <a:cs typeface="Arial" panose="020B0604020202020204" pitchFamily="34" charset="0"/>
                        </a:rPr>
                        <a:t>Follows laws</a:t>
                      </a:r>
                    </a:p>
                  </a:txBody>
                  <a:tcPr/>
                </a:tc>
                <a:tc>
                  <a:txBody>
                    <a:bodyPr/>
                    <a:lstStyle/>
                    <a:p>
                      <a:r>
                        <a:rPr lang="en-US" sz="1500" dirty="0">
                          <a:latin typeface="Arial" panose="020B0604020202020204" pitchFamily="34" charset="0"/>
                          <a:cs typeface="Arial" panose="020B0604020202020204" pitchFamily="34" charset="0"/>
                        </a:rPr>
                        <a:t>Libraries, museums, theaters, and other cultural services and organizations</a:t>
                      </a:r>
                    </a:p>
                  </a:txBody>
                  <a:tcPr/>
                </a:tc>
                <a:extLst>
                  <a:ext uri="{0D108BD9-81ED-4DB2-BD59-A6C34878D82A}">
                    <a16:rowId xmlns:a16="http://schemas.microsoft.com/office/drawing/2014/main" val="10003"/>
                  </a:ext>
                </a:extLst>
              </a:tr>
              <a:tr h="359295">
                <a:tc>
                  <a:txBody>
                    <a:bodyPr/>
                    <a:lstStyle/>
                    <a:p>
                      <a:r>
                        <a:rPr lang="en-US" sz="1500" dirty="0">
                          <a:latin typeface="Arial" panose="020B0604020202020204" pitchFamily="34" charset="0"/>
                          <a:cs typeface="Arial" panose="020B0604020202020204" pitchFamily="34" charset="0"/>
                        </a:rPr>
                        <a:t>Supports schools</a:t>
                      </a:r>
                    </a:p>
                  </a:txBody>
                  <a:tcPr/>
                </a:tc>
                <a:tc>
                  <a:txBody>
                    <a:bodyPr/>
                    <a:lstStyle/>
                    <a:p>
                      <a:r>
                        <a:rPr lang="en-US" sz="1500" dirty="0">
                          <a:latin typeface="Arial" panose="020B0604020202020204" pitchFamily="34" charset="0"/>
                          <a:cs typeface="Arial" panose="020B0604020202020204" pitchFamily="34" charset="0"/>
                        </a:rPr>
                        <a:t>Adequate infrastructure, e.g., sewer, water, and electric services</a:t>
                      </a:r>
                    </a:p>
                  </a:txBody>
                  <a:tcPr/>
                </a:tc>
                <a:extLst>
                  <a:ext uri="{0D108BD9-81ED-4DB2-BD59-A6C34878D82A}">
                    <a16:rowId xmlns:a16="http://schemas.microsoft.com/office/drawing/2014/main" val="10004"/>
                  </a:ext>
                </a:extLst>
              </a:tr>
              <a:tr h="359295">
                <a:tc>
                  <a:txBody>
                    <a:bodyPr/>
                    <a:lstStyle/>
                    <a:p>
                      <a:r>
                        <a:rPr lang="en-US" sz="1500" dirty="0">
                          <a:latin typeface="Arial" panose="020B0604020202020204" pitchFamily="34" charset="0"/>
                          <a:cs typeface="Arial" panose="020B0604020202020204" pitchFamily="34" charset="0"/>
                        </a:rPr>
                        <a:t>Supports the arts and cultural activities</a:t>
                      </a:r>
                    </a:p>
                  </a:txBody>
                  <a:tcPr/>
                </a:tc>
                <a:tc>
                  <a:txBody>
                    <a:bodyPr/>
                    <a:lstStyle/>
                    <a:p>
                      <a:r>
                        <a:rPr lang="en-US" sz="1500" dirty="0">
                          <a:latin typeface="Arial" panose="020B0604020202020204" pitchFamily="34" charset="0"/>
                          <a:cs typeface="Arial" panose="020B0604020202020204" pitchFamily="34" charset="0"/>
                        </a:rPr>
                        <a:t>Adequate transportation systems, e.g., roads, rail, airport, harbor</a:t>
                      </a:r>
                    </a:p>
                  </a:txBody>
                  <a:tcPr/>
                </a:tc>
                <a:extLst>
                  <a:ext uri="{0D108BD9-81ED-4DB2-BD59-A6C34878D82A}">
                    <a16:rowId xmlns:a16="http://schemas.microsoft.com/office/drawing/2014/main" val="10005"/>
                  </a:ext>
                </a:extLst>
              </a:tr>
              <a:tr h="359295">
                <a:tc>
                  <a:txBody>
                    <a:bodyPr/>
                    <a:lstStyle/>
                    <a:p>
                      <a:r>
                        <a:rPr lang="en-US" sz="1500" dirty="0">
                          <a:latin typeface="Arial" panose="020B0604020202020204" pitchFamily="34" charset="0"/>
                          <a:cs typeface="Arial" panose="020B0604020202020204" pitchFamily="34" charset="0"/>
                        </a:rPr>
                        <a:t>Supports local health care programs</a:t>
                      </a:r>
                    </a:p>
                  </a:txBody>
                  <a:tcPr/>
                </a:tc>
                <a:tc>
                  <a:txBody>
                    <a:bodyPr/>
                    <a:lstStyle/>
                    <a:p>
                      <a:r>
                        <a:rPr lang="en-US" sz="1500" dirty="0">
                          <a:latin typeface="Arial" panose="020B0604020202020204" pitchFamily="34" charset="0"/>
                          <a:cs typeface="Arial" panose="020B0604020202020204" pitchFamily="34" charset="0"/>
                        </a:rPr>
                        <a:t>Effective public safety services, e.g., police and fire protection</a:t>
                      </a:r>
                    </a:p>
                  </a:txBody>
                  <a:tcPr/>
                </a:tc>
                <a:extLst>
                  <a:ext uri="{0D108BD9-81ED-4DB2-BD59-A6C34878D82A}">
                    <a16:rowId xmlns:a16="http://schemas.microsoft.com/office/drawing/2014/main" val="10006"/>
                  </a:ext>
                </a:extLst>
              </a:tr>
              <a:tr h="359295">
                <a:tc>
                  <a:txBody>
                    <a:bodyPr/>
                    <a:lstStyle/>
                    <a:p>
                      <a:r>
                        <a:rPr lang="en-US" sz="1500" dirty="0">
                          <a:latin typeface="Arial" panose="020B0604020202020204" pitchFamily="34" charset="0"/>
                          <a:cs typeface="Arial" panose="020B0604020202020204" pitchFamily="34" charset="0"/>
                        </a:rPr>
                        <a:t>Supports parks and recreation</a:t>
                      </a:r>
                    </a:p>
                  </a:txBody>
                  <a:tcPr/>
                </a:tc>
                <a:tc>
                  <a:txBody>
                    <a:bodyPr/>
                    <a:lstStyle/>
                    <a:p>
                      <a:r>
                        <a:rPr lang="en-US" sz="1500" dirty="0">
                          <a:latin typeface="Arial" panose="020B0604020202020204" pitchFamily="34" charset="0"/>
                          <a:cs typeface="Arial" panose="020B0604020202020204" pitchFamily="34" charset="0"/>
                        </a:rPr>
                        <a:t>Fair and equitable taxation</a:t>
                      </a:r>
                    </a:p>
                  </a:txBody>
                  <a:tcPr/>
                </a:tc>
                <a:extLst>
                  <a:ext uri="{0D108BD9-81ED-4DB2-BD59-A6C34878D82A}">
                    <a16:rowId xmlns:a16="http://schemas.microsoft.com/office/drawing/2014/main" val="10007"/>
                  </a:ext>
                </a:extLst>
              </a:tr>
              <a:tr h="359295">
                <a:tc>
                  <a:txBody>
                    <a:bodyPr/>
                    <a:lstStyle/>
                    <a:p>
                      <a:r>
                        <a:rPr lang="en-US" sz="1500" dirty="0">
                          <a:latin typeface="Arial" panose="020B0604020202020204" pitchFamily="34" charset="0"/>
                          <a:cs typeface="Arial" panose="020B0604020202020204" pitchFamily="34" charset="0"/>
                        </a:rPr>
                        <a:t>Assists less advantaged</a:t>
                      </a:r>
                      <a:r>
                        <a:rPr lang="en-US" sz="1500" baseline="0" dirty="0">
                          <a:latin typeface="Arial" panose="020B0604020202020204" pitchFamily="34" charset="0"/>
                          <a:cs typeface="Arial" panose="020B0604020202020204" pitchFamily="34" charset="0"/>
                        </a:rPr>
                        <a:t> people</a:t>
                      </a:r>
                      <a:endParaRPr lang="en-US" sz="1500" dirty="0">
                        <a:latin typeface="Arial" panose="020B0604020202020204" pitchFamily="34" charset="0"/>
                        <a:cs typeface="Arial" panose="020B0604020202020204" pitchFamily="34" charset="0"/>
                      </a:endParaRPr>
                    </a:p>
                  </a:txBody>
                  <a:tcPr/>
                </a:tc>
                <a:tc>
                  <a:txBody>
                    <a:bodyPr/>
                    <a:lstStyle/>
                    <a:p>
                      <a:r>
                        <a:rPr lang="en-US" sz="1500" dirty="0">
                          <a:latin typeface="Arial" panose="020B0604020202020204" pitchFamily="34" charset="0"/>
                          <a:cs typeface="Arial" panose="020B0604020202020204" pitchFamily="34" charset="0"/>
                        </a:rPr>
                        <a:t>Streamlined permitting services</a:t>
                      </a:r>
                    </a:p>
                  </a:txBody>
                  <a:tcPr/>
                </a:tc>
                <a:extLst>
                  <a:ext uri="{0D108BD9-81ED-4DB2-BD59-A6C34878D82A}">
                    <a16:rowId xmlns:a16="http://schemas.microsoft.com/office/drawing/2014/main" val="10008"/>
                  </a:ext>
                </a:extLst>
              </a:tr>
              <a:tr h="359295">
                <a:tc>
                  <a:txBody>
                    <a:bodyPr/>
                    <a:lstStyle/>
                    <a:p>
                      <a:r>
                        <a:rPr lang="en-US" sz="1500" dirty="0">
                          <a:latin typeface="Arial" panose="020B0604020202020204" pitchFamily="34" charset="0"/>
                          <a:cs typeface="Arial" panose="020B0604020202020204" pitchFamily="34" charset="0"/>
                        </a:rPr>
                        <a:t>Contributes</a:t>
                      </a:r>
                      <a:r>
                        <a:rPr lang="en-US" sz="1500" baseline="0" dirty="0">
                          <a:latin typeface="Arial" panose="020B0604020202020204" pitchFamily="34" charset="0"/>
                          <a:cs typeface="Arial" panose="020B0604020202020204" pitchFamily="34" charset="0"/>
                        </a:rPr>
                        <a:t> to public safety</a:t>
                      </a:r>
                      <a:endParaRPr lang="en-US" sz="1500" dirty="0">
                        <a:latin typeface="Arial" panose="020B0604020202020204" pitchFamily="34" charset="0"/>
                        <a:cs typeface="Arial" panose="020B0604020202020204" pitchFamily="34" charset="0"/>
                      </a:endParaRPr>
                    </a:p>
                  </a:txBody>
                  <a:tcPr/>
                </a:tc>
                <a:tc>
                  <a:txBody>
                    <a:bodyPr/>
                    <a:lstStyle/>
                    <a:p>
                      <a:r>
                        <a:rPr lang="en-US" sz="1500" dirty="0">
                          <a:latin typeface="Arial" panose="020B0604020202020204" pitchFamily="34" charset="0"/>
                          <a:cs typeface="Arial" panose="020B0604020202020204" pitchFamily="34" charset="0"/>
                        </a:rPr>
                        <a:t>Quality health care services</a:t>
                      </a:r>
                    </a:p>
                  </a:txBody>
                  <a:tcPr/>
                </a:tc>
                <a:extLst>
                  <a:ext uri="{0D108BD9-81ED-4DB2-BD59-A6C34878D82A}">
                    <a16:rowId xmlns:a16="http://schemas.microsoft.com/office/drawing/2014/main" val="10009"/>
                  </a:ext>
                </a:extLst>
              </a:tr>
              <a:tr h="359295">
                <a:tc>
                  <a:txBody>
                    <a:bodyPr/>
                    <a:lstStyle/>
                    <a:p>
                      <a:r>
                        <a:rPr lang="en-US" sz="1500" dirty="0">
                          <a:latin typeface="Arial" panose="020B0604020202020204" pitchFamily="34" charset="0"/>
                          <a:cs typeface="Arial" panose="020B0604020202020204" pitchFamily="34" charset="0"/>
                        </a:rPr>
                        <a:t>Participates in economic</a:t>
                      </a:r>
                      <a:r>
                        <a:rPr lang="en-US" sz="1500" baseline="0" dirty="0">
                          <a:latin typeface="Arial" panose="020B0604020202020204" pitchFamily="34" charset="0"/>
                          <a:cs typeface="Arial" panose="020B0604020202020204" pitchFamily="34" charset="0"/>
                        </a:rPr>
                        <a:t> development</a:t>
                      </a:r>
                      <a:endParaRPr lang="en-US" sz="1500" dirty="0">
                        <a:latin typeface="Arial" panose="020B0604020202020204" pitchFamily="34" charset="0"/>
                        <a:cs typeface="Arial" panose="020B0604020202020204" pitchFamily="34" charset="0"/>
                      </a:endParaRPr>
                    </a:p>
                  </a:txBody>
                  <a:tcPr/>
                </a:tc>
                <a:tc>
                  <a:txBody>
                    <a:bodyPr/>
                    <a:lstStyle/>
                    <a:p>
                      <a:r>
                        <a:rPr lang="en-US" sz="1500" dirty="0">
                          <a:latin typeface="Arial" panose="020B0604020202020204" pitchFamily="34" charset="0"/>
                          <a:cs typeface="Arial" panose="020B0604020202020204" pitchFamily="34" charset="0"/>
                        </a:rPr>
                        <a:t>Cooperative problem=solving approach</a:t>
                      </a:r>
                    </a:p>
                  </a:txBody>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24294861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466023"/>
            <a:ext cx="8229600" cy="501650"/>
          </a:xfrm>
          <a:prstGeom prst="rect">
            <a:avLst/>
          </a:prstGeom>
        </p:spPr>
        <p:txBody>
          <a:bodyPr/>
          <a:lstStyle>
            <a:lvl1pPr>
              <a:defRPr/>
            </a:lvl1pPr>
          </a:lstStyle>
          <a:p>
            <a:pPr algn="ctr" eaLnBrk="1" fontAlgn="auto" hangingPunct="1">
              <a:spcAft>
                <a:spcPts val="0"/>
              </a:spcAft>
              <a:buFont typeface="Arial"/>
              <a:buNone/>
              <a:defRPr/>
            </a:pPr>
            <a:r>
              <a:rPr lang="en-US" altLang="en-US" sz="3400" b="1" dirty="0">
                <a:solidFill>
                  <a:srgbClr val="125F9A"/>
                </a:solidFill>
                <a:latin typeface="+mn-lt"/>
                <a:ea typeface="MS PGothic" charset="-128"/>
              </a:rPr>
              <a:t>Community Relations Manager</a:t>
            </a:r>
          </a:p>
        </p:txBody>
      </p:sp>
      <p:sp>
        <p:nvSpPr>
          <p:cNvPr id="24580" name="Content Placeholder 2"/>
          <p:cNvSpPr>
            <a:spLocks noGrp="1"/>
          </p:cNvSpPr>
          <p:nvPr>
            <p:ph type="body" sz="quarter" idx="10"/>
          </p:nvPr>
        </p:nvSpPr>
        <p:spPr bwMode="auto">
          <a:xfrm>
            <a:off x="762000" y="2342303"/>
            <a:ext cx="4343400" cy="339259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None/>
            </a:pPr>
            <a:r>
              <a:rPr lang="en-US" altLang="en-US" b="0" dirty="0"/>
              <a:t>Functions:</a:t>
            </a:r>
          </a:p>
          <a:p>
            <a:pPr lvl="1" eaLnBrk="1" hangingPunct="1">
              <a:buClr>
                <a:schemeClr val="accent1"/>
              </a:buClr>
              <a:buFont typeface="Arial" panose="020B0604020202020204" pitchFamily="34" charset="0"/>
              <a:buChar char="•"/>
            </a:pPr>
            <a:r>
              <a:rPr lang="en-US" altLang="en-US" dirty="0"/>
              <a:t>To interact with local citizens.</a:t>
            </a:r>
          </a:p>
          <a:p>
            <a:pPr lvl="1" eaLnBrk="1" hangingPunct="1">
              <a:buClr>
                <a:schemeClr val="accent1"/>
              </a:buClr>
              <a:buFont typeface="Arial" panose="020B0604020202020204" pitchFamily="34" charset="0"/>
              <a:buChar char="•"/>
            </a:pPr>
            <a:r>
              <a:rPr lang="en-US" altLang="en-US" dirty="0"/>
              <a:t>To develop community programs.</a:t>
            </a:r>
          </a:p>
          <a:p>
            <a:pPr lvl="1" eaLnBrk="1" hangingPunct="1">
              <a:buClr>
                <a:schemeClr val="accent1"/>
              </a:buClr>
              <a:buFont typeface="Arial" panose="020B0604020202020204" pitchFamily="34" charset="0"/>
              <a:buChar char="•"/>
            </a:pPr>
            <a:r>
              <a:rPr lang="en-US" altLang="en-US" dirty="0"/>
              <a:t>To manage donations of goods and services.</a:t>
            </a:r>
          </a:p>
          <a:p>
            <a:pPr lvl="1" eaLnBrk="1" hangingPunct="1">
              <a:buClr>
                <a:schemeClr val="accent1"/>
              </a:buClr>
              <a:buFont typeface="Arial" panose="020B0604020202020204" pitchFamily="34" charset="0"/>
              <a:buChar char="•"/>
            </a:pPr>
            <a:r>
              <a:rPr lang="en-US" altLang="en-US" dirty="0"/>
              <a:t>To work with local governments.</a:t>
            </a:r>
          </a:p>
          <a:p>
            <a:pPr lvl="1" eaLnBrk="1" hangingPunct="1">
              <a:buClr>
                <a:schemeClr val="accent1"/>
              </a:buClr>
              <a:buFont typeface="Arial" panose="020B0604020202020204" pitchFamily="34" charset="0"/>
              <a:buChar char="•"/>
            </a:pPr>
            <a:r>
              <a:rPr lang="en-US" altLang="en-US" dirty="0"/>
              <a:t>To encourage employee volunteerism.</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38800" y="2577253"/>
            <a:ext cx="3340894" cy="2375747"/>
          </a:xfrm>
          <a:prstGeom prst="rect">
            <a:avLst/>
          </a:prstGeom>
        </p:spPr>
      </p:pic>
    </p:spTree>
    <p:extLst>
      <p:ext uri="{BB962C8B-B14F-4D97-AF65-F5344CB8AC3E}">
        <p14:creationId xmlns:p14="http://schemas.microsoft.com/office/powerpoint/2010/main" val="24144561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450850"/>
            <a:ext cx="8229600" cy="539750"/>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MS PGothic" charset="-128"/>
              </a:rPr>
              <a:t>Community Relations</a:t>
            </a:r>
            <a:r>
              <a:rPr lang="en-US" altLang="en-US" sz="800" dirty="0">
                <a:ea typeface="MS PGothic" charset="-128"/>
              </a:rPr>
              <a:t>2</a:t>
            </a:r>
            <a:endParaRPr lang="en-US" altLang="en-US" dirty="0">
              <a:ea typeface="MS PGothic" charset="-128"/>
            </a:endParaRPr>
          </a:p>
        </p:txBody>
      </p:sp>
      <p:sp>
        <p:nvSpPr>
          <p:cNvPr id="27650" name="Content Placeholder 2"/>
          <p:cNvSpPr>
            <a:spLocks noGrp="1"/>
          </p:cNvSpPr>
          <p:nvPr>
            <p:ph type="body" sz="quarter" idx="10"/>
          </p:nvPr>
        </p:nvSpPr>
        <p:spPr bwMode="auto">
          <a:xfrm>
            <a:off x="457200" y="1258448"/>
            <a:ext cx="7772400" cy="3810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742950" lvl="1" indent="-342900" eaLnBrk="1" hangingPunct="1">
              <a:lnSpc>
                <a:spcPct val="150000"/>
              </a:lnSpc>
              <a:buClr>
                <a:schemeClr val="accent1"/>
              </a:buClr>
              <a:buFont typeface="Arial" panose="020B0604020202020204" pitchFamily="34" charset="0"/>
              <a:buChar char="•"/>
            </a:pPr>
            <a:r>
              <a:rPr lang="en-US" altLang="en-US" sz="3200" dirty="0"/>
              <a:t>Economic development.</a:t>
            </a:r>
          </a:p>
          <a:p>
            <a:pPr marL="742950" lvl="1" indent="-342900" eaLnBrk="1" hangingPunct="1">
              <a:lnSpc>
                <a:spcPct val="150000"/>
              </a:lnSpc>
              <a:buClr>
                <a:schemeClr val="accent1"/>
              </a:buClr>
              <a:buFont typeface="Arial" panose="020B0604020202020204" pitchFamily="34" charset="0"/>
              <a:buChar char="•"/>
            </a:pPr>
            <a:r>
              <a:rPr lang="en-US" altLang="en-US" sz="3200" dirty="0"/>
              <a:t>Housing.</a:t>
            </a:r>
          </a:p>
          <a:p>
            <a:pPr marL="742950" lvl="1" indent="-342900" eaLnBrk="1" hangingPunct="1">
              <a:lnSpc>
                <a:spcPct val="150000"/>
              </a:lnSpc>
              <a:buClr>
                <a:schemeClr val="accent1"/>
              </a:buClr>
              <a:buFont typeface="Arial" panose="020B0604020202020204" pitchFamily="34" charset="0"/>
              <a:buChar char="•"/>
            </a:pPr>
            <a:r>
              <a:rPr lang="en-US" altLang="en-US" sz="3200" dirty="0"/>
              <a:t>Aid to minority, women, and disabled veteran-owned enterprises. </a:t>
            </a:r>
          </a:p>
          <a:p>
            <a:pPr marL="742950" lvl="1" indent="-342900" eaLnBrk="1" hangingPunct="1">
              <a:lnSpc>
                <a:spcPct val="150000"/>
              </a:lnSpc>
              <a:buClr>
                <a:schemeClr val="accent1"/>
              </a:buClr>
              <a:buFont typeface="Arial" panose="020B0604020202020204" pitchFamily="34" charset="0"/>
              <a:buChar char="•"/>
            </a:pPr>
            <a:r>
              <a:rPr lang="en-US" altLang="en-US" sz="3200" dirty="0"/>
              <a:t>Disaster, terrorism, and war relief.</a:t>
            </a:r>
          </a:p>
        </p:txBody>
      </p:sp>
      <p:pic>
        <p:nvPicPr>
          <p:cNvPr id="2765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02197" y="1168948"/>
            <a:ext cx="2884603" cy="1828800"/>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pic>
        <p:nvPicPr>
          <p:cNvPr id="5" name="Picture 1">
            <a:extLst>
              <a:ext uri="{FF2B5EF4-FFF2-40B4-BE49-F238E27FC236}">
                <a16:creationId xmlns:a16="http://schemas.microsoft.com/office/drawing/2014/main" id="{41670D19-2DCC-49BA-ADFD-C2DA656B756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34200" y="5362118"/>
            <a:ext cx="1752600" cy="1018595"/>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321E1463-B44B-4DA7-B6B7-34E1D68830F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200" y="5292382"/>
            <a:ext cx="1505889" cy="1070854"/>
          </a:xfrm>
          <a:prstGeom prst="rect">
            <a:avLst/>
          </a:prstGeom>
        </p:spPr>
      </p:pic>
      <p:pic>
        <p:nvPicPr>
          <p:cNvPr id="8" name="Picture 7">
            <a:extLst>
              <a:ext uri="{FF2B5EF4-FFF2-40B4-BE49-F238E27FC236}">
                <a16:creationId xmlns:a16="http://schemas.microsoft.com/office/drawing/2014/main" id="{9C3C60F1-D75A-4961-8A34-684FAA0E9BC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16033" y="5336296"/>
            <a:ext cx="1511934" cy="1075153"/>
          </a:xfrm>
          <a:prstGeom prst="rect">
            <a:avLst/>
          </a:prstGeom>
        </p:spPr>
      </p:pic>
    </p:spTree>
    <p:extLst>
      <p:ext uri="{BB962C8B-B14F-4D97-AF65-F5344CB8AC3E}">
        <p14:creationId xmlns:p14="http://schemas.microsoft.com/office/powerpoint/2010/main" val="30622015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457200"/>
            <a:ext cx="8229600" cy="457200"/>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MS PGothic" charset="-128"/>
              </a:rPr>
              <a:t>Corporate Giving</a:t>
            </a:r>
            <a:r>
              <a:rPr lang="en-US" altLang="en-US" sz="800" dirty="0">
                <a:ea typeface="MS PGothic" charset="-128"/>
              </a:rPr>
              <a:t>1</a:t>
            </a:r>
            <a:endParaRPr lang="en-US" altLang="en-US" dirty="0">
              <a:ea typeface="MS PGothic" charset="-128"/>
            </a:endParaRPr>
          </a:p>
        </p:txBody>
      </p:sp>
      <p:sp>
        <p:nvSpPr>
          <p:cNvPr id="32770" name="Rectangle 3"/>
          <p:cNvSpPr>
            <a:spLocks noGrp="1" noChangeArrowheads="1"/>
          </p:cNvSpPr>
          <p:nvPr>
            <p:ph type="body" sz="quarter" idx="10"/>
          </p:nvPr>
        </p:nvSpPr>
        <p:spPr bwMode="auto">
          <a:xfrm>
            <a:off x="609600" y="1080015"/>
            <a:ext cx="7315200" cy="5105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None/>
            </a:pPr>
            <a:r>
              <a:rPr lang="en-US" altLang="en-US" sz="3200" dirty="0">
                <a:latin typeface="Calibri" panose="020F0502020204030204" pitchFamily="34" charset="0"/>
                <a:ea typeface="MS PGothic" panose="020B0600070205080204" pitchFamily="34" charset="-128"/>
              </a:rPr>
              <a:t>Corporate philanthropy: the voluntary and unconditional transfers of cash or other assets by private firms for public purposes.</a:t>
            </a:r>
          </a:p>
          <a:p>
            <a:pPr marL="0" indent="0" eaLnBrk="1" hangingPunct="1">
              <a:buNone/>
            </a:pPr>
            <a:endParaRPr lang="en-US" altLang="en-US" sz="3200" dirty="0">
              <a:latin typeface="Calibri" panose="020F0502020204030204" pitchFamily="34" charset="0"/>
              <a:ea typeface="MS PGothic" panose="020B0600070205080204" pitchFamily="34" charset="-128"/>
            </a:endParaRPr>
          </a:p>
          <a:p>
            <a:pPr marL="0" indent="0" eaLnBrk="1" hangingPunct="1">
              <a:spcBef>
                <a:spcPts val="0"/>
              </a:spcBef>
              <a:buNone/>
            </a:pPr>
            <a:r>
              <a:rPr lang="en-US" altLang="en-US" sz="3200" dirty="0">
                <a:latin typeface="Calibri" panose="020F0502020204030204" pitchFamily="34" charset="0"/>
                <a:ea typeface="MS PGothic" panose="020B0600070205080204" pitchFamily="34" charset="-128"/>
              </a:rPr>
              <a:t>America has historically been a </a:t>
            </a:r>
          </a:p>
          <a:p>
            <a:pPr marL="0" indent="0" eaLnBrk="1" hangingPunct="1">
              <a:spcBef>
                <a:spcPts val="0"/>
              </a:spcBef>
              <a:buNone/>
            </a:pPr>
            <a:r>
              <a:rPr lang="en-US" altLang="en-US" sz="3200" dirty="0">
                <a:latin typeface="Calibri" panose="020F0502020204030204" pitchFamily="34" charset="0"/>
                <a:ea typeface="MS PGothic" panose="020B0600070205080204" pitchFamily="34" charset="-128"/>
              </a:rPr>
              <a:t>generous society.</a:t>
            </a:r>
          </a:p>
          <a:p>
            <a:pPr marL="0" indent="0" eaLnBrk="1" hangingPunct="1">
              <a:buNone/>
            </a:pPr>
            <a:endParaRPr lang="en-US" altLang="en-US" sz="3200" dirty="0">
              <a:latin typeface="Calibri" panose="020F0502020204030204" pitchFamily="34" charset="0"/>
              <a:ea typeface="MS PGothic" panose="020B0600070205080204" pitchFamily="34" charset="-128"/>
            </a:endParaRPr>
          </a:p>
          <a:p>
            <a:pPr marL="0" indent="0" eaLnBrk="1" hangingPunct="1">
              <a:spcBef>
                <a:spcPts val="0"/>
              </a:spcBef>
              <a:buNone/>
            </a:pPr>
            <a:r>
              <a:rPr lang="en-US" altLang="en-US" sz="3200" dirty="0">
                <a:latin typeface="Calibri" panose="020F0502020204030204" pitchFamily="34" charset="0"/>
                <a:ea typeface="MS PGothic" panose="020B0600070205080204" pitchFamily="34" charset="-128"/>
              </a:rPr>
              <a:t>Tax rules have encouraged corporate </a:t>
            </a:r>
          </a:p>
          <a:p>
            <a:pPr marL="0" indent="0" eaLnBrk="1" hangingPunct="1">
              <a:spcBef>
                <a:spcPts val="0"/>
              </a:spcBef>
              <a:buNone/>
            </a:pPr>
            <a:r>
              <a:rPr lang="en-US" altLang="en-US" sz="3200" dirty="0">
                <a:latin typeface="Calibri" panose="020F0502020204030204" pitchFamily="34" charset="0"/>
                <a:ea typeface="MS PGothic" panose="020B0600070205080204" pitchFamily="34" charset="-128"/>
              </a:rPr>
              <a:t>giving for educational, charitable, scientific, and religious purposes since 1936.</a:t>
            </a:r>
          </a:p>
          <a:p>
            <a:pPr marL="0" indent="0" eaLnBrk="1" hangingPunct="1">
              <a:buNone/>
            </a:pPr>
            <a:endParaRPr lang="en-US" altLang="en-US" sz="1000" dirty="0">
              <a:latin typeface="Calibri" panose="020F0502020204030204" pitchFamily="34" charset="0"/>
              <a:ea typeface="MS PGothic" panose="020B0600070205080204" pitchFamily="34" charset="-128"/>
            </a:endParaRPr>
          </a:p>
        </p:txBody>
      </p:sp>
      <p:pic>
        <p:nvPicPr>
          <p:cNvPr id="3277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67612" y="2590800"/>
            <a:ext cx="1914375" cy="2667000"/>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1476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1328058" y="-76200"/>
            <a:ext cx="6477000" cy="1124267"/>
          </a:xfrm>
          <a:prstGeom prst="rect">
            <a:avLst/>
          </a:prstGeom>
        </p:spPr>
        <p:txBody>
          <a:bodyPr/>
          <a:lstStyle>
            <a:lvl1pPr>
              <a:defRPr/>
            </a:lvl1pPr>
          </a:lstStyle>
          <a:p>
            <a:pPr algn="ctr" eaLnBrk="1" fontAlgn="auto" hangingPunct="1">
              <a:lnSpc>
                <a:spcPct val="110000"/>
              </a:lnSpc>
              <a:spcAft>
                <a:spcPts val="0"/>
              </a:spcAft>
              <a:buFont typeface="Arial"/>
              <a:buNone/>
              <a:defRPr/>
            </a:pPr>
            <a:r>
              <a:rPr lang="en-US" altLang="en-US" dirty="0">
                <a:ea typeface="MS PGothic" charset="-128"/>
              </a:rPr>
              <a:t>Philanthropy in the United States by Source of Contributions, 2017</a:t>
            </a:r>
          </a:p>
        </p:txBody>
      </p:sp>
      <p:sp>
        <p:nvSpPr>
          <p:cNvPr id="3" name="Content Placeholder 2"/>
          <p:cNvSpPr>
            <a:spLocks noGrp="1"/>
          </p:cNvSpPr>
          <p:nvPr>
            <p:ph sz="quarter" idx="12"/>
          </p:nvPr>
        </p:nvSpPr>
        <p:spPr>
          <a:xfrm>
            <a:off x="7048500" y="1124267"/>
            <a:ext cx="1638300" cy="394744"/>
          </a:xfrm>
        </p:spPr>
        <p:txBody>
          <a:bodyPr/>
          <a:lstStyle/>
          <a:p>
            <a:r>
              <a:rPr lang="en-US" altLang="en-US" dirty="0"/>
              <a:t>Figure 18.3</a:t>
            </a:r>
          </a:p>
        </p:txBody>
      </p:sp>
      <p:sp>
        <p:nvSpPr>
          <p:cNvPr id="4" name="Content Placeholder 3"/>
          <p:cNvSpPr>
            <a:spLocks noGrp="1"/>
          </p:cNvSpPr>
          <p:nvPr>
            <p:ph sz="quarter" idx="13"/>
          </p:nvPr>
        </p:nvSpPr>
        <p:spPr>
          <a:xfrm>
            <a:off x="1828800" y="1790700"/>
            <a:ext cx="5334000" cy="304800"/>
          </a:xfrm>
        </p:spPr>
        <p:txBody>
          <a:bodyPr/>
          <a:lstStyle/>
          <a:p>
            <a:r>
              <a:rPr lang="en-GB" dirty="0"/>
              <a:t>Copyright © McGraw-Hill Education. Permission required for reproduction or display.</a:t>
            </a:r>
          </a:p>
        </p:txBody>
      </p:sp>
      <p:pic>
        <p:nvPicPr>
          <p:cNvPr id="2" name="Picture 1" descr="This pie chart depicts spending on philanthropy in the United States by source of contribution for the year 20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7800" y="2043111"/>
            <a:ext cx="6096000" cy="4135049"/>
          </a:xfrm>
          <a:prstGeom prst="rect">
            <a:avLst/>
          </a:prstGeom>
        </p:spPr>
      </p:pic>
      <p:sp>
        <p:nvSpPr>
          <p:cNvPr id="6" name="TextBox 5">
            <a:hlinkClick r:id="rId4" action="ppaction://hlinksldjump"/>
          </p:cNvPr>
          <p:cNvSpPr txBox="1"/>
          <p:nvPr/>
        </p:nvSpPr>
        <p:spPr>
          <a:xfrm>
            <a:off x="6705600" y="6248400"/>
            <a:ext cx="2286000" cy="215444"/>
          </a:xfrm>
          <a:prstGeom prst="rect">
            <a:avLst/>
          </a:prstGeom>
          <a:noFill/>
        </p:spPr>
        <p:txBody>
          <a:bodyPr wrap="square" rtlCol="0">
            <a:spAutoFit/>
          </a:bodyPr>
          <a:lstStyle/>
          <a:p>
            <a:r>
              <a:rPr lang="en-US" sz="800" dirty="0">
                <a:hlinkClick r:id="rId5" action="ppaction://hlinksldjump"/>
              </a:rPr>
              <a:t>Access the text alternative for these images.</a:t>
            </a:r>
            <a:endParaRPr lang="en-US" sz="800" dirty="0"/>
          </a:p>
        </p:txBody>
      </p:sp>
    </p:spTree>
    <p:extLst>
      <p:ext uri="{BB962C8B-B14F-4D97-AF65-F5344CB8AC3E}">
        <p14:creationId xmlns:p14="http://schemas.microsoft.com/office/powerpoint/2010/main" val="22295581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351972" y="228600"/>
            <a:ext cx="8439150" cy="622298"/>
          </a:xfrm>
          <a:prstGeom prst="rect">
            <a:avLst/>
          </a:prstGeom>
        </p:spPr>
        <p:txBody>
          <a:bodyPr/>
          <a:lstStyle>
            <a:lvl1pPr>
              <a:defRPr/>
            </a:lvl1pPr>
          </a:lstStyle>
          <a:p>
            <a:pPr algn="ctr" eaLnBrk="1" fontAlgn="auto" hangingPunct="1">
              <a:lnSpc>
                <a:spcPct val="75000"/>
              </a:lnSpc>
              <a:spcAft>
                <a:spcPts val="0"/>
              </a:spcAft>
              <a:buFont typeface="Arial"/>
              <a:buNone/>
              <a:defRPr/>
            </a:pPr>
            <a:r>
              <a:rPr lang="en-US" altLang="en-US" sz="2800" dirty="0">
                <a:ea typeface="MS PGothic" charset="-128"/>
              </a:rPr>
              <a:t>Corporate Contributions in the United States, </a:t>
            </a:r>
            <a:br>
              <a:rPr lang="en-US" altLang="en-US" sz="2800" dirty="0">
                <a:ea typeface="MS PGothic" charset="-128"/>
              </a:rPr>
            </a:br>
            <a:r>
              <a:rPr lang="en-US" altLang="en-US" sz="2800" dirty="0">
                <a:ea typeface="MS PGothic" charset="-128"/>
              </a:rPr>
              <a:t>as a Percentage of Pretax Corporate Profits, 1977-2017</a:t>
            </a:r>
          </a:p>
        </p:txBody>
      </p:sp>
      <p:sp>
        <p:nvSpPr>
          <p:cNvPr id="3" name="Content Placeholder 2"/>
          <p:cNvSpPr>
            <a:spLocks noGrp="1"/>
          </p:cNvSpPr>
          <p:nvPr>
            <p:ph sz="quarter" idx="12"/>
          </p:nvPr>
        </p:nvSpPr>
        <p:spPr>
          <a:xfrm>
            <a:off x="7067550" y="1128485"/>
            <a:ext cx="1828800" cy="378724"/>
          </a:xfrm>
        </p:spPr>
        <p:txBody>
          <a:bodyPr/>
          <a:lstStyle/>
          <a:p>
            <a:r>
              <a:rPr lang="en-US" altLang="en-US" dirty="0"/>
              <a:t>Figure 18.4</a:t>
            </a:r>
          </a:p>
        </p:txBody>
      </p:sp>
      <p:sp>
        <p:nvSpPr>
          <p:cNvPr id="4" name="Content Placeholder 3"/>
          <p:cNvSpPr>
            <a:spLocks noGrp="1"/>
          </p:cNvSpPr>
          <p:nvPr>
            <p:ph sz="quarter" idx="13"/>
          </p:nvPr>
        </p:nvSpPr>
        <p:spPr>
          <a:xfrm>
            <a:off x="2133600" y="1768251"/>
            <a:ext cx="4876800" cy="303663"/>
          </a:xfrm>
        </p:spPr>
        <p:txBody>
          <a:bodyPr/>
          <a:lstStyle/>
          <a:p>
            <a:r>
              <a:rPr lang="en-GB" dirty="0"/>
              <a:t>Copyright © McGraw-Hill Education. Permission required for reproduction or display.</a:t>
            </a:r>
          </a:p>
        </p:txBody>
      </p:sp>
      <p:pic>
        <p:nvPicPr>
          <p:cNvPr id="2" name="Picture 1" descr="This bar graph shows the ups and downs of corporate contributions in the United States, as a percentage of pretax corporate profits, from 1977 to 20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516" y="1981199"/>
            <a:ext cx="7956884" cy="4170505"/>
          </a:xfrm>
          <a:prstGeom prst="rect">
            <a:avLst/>
          </a:prstGeom>
        </p:spPr>
      </p:pic>
      <p:sp>
        <p:nvSpPr>
          <p:cNvPr id="6" name="TextBox 5">
            <a:hlinkClick r:id="rId4" action="ppaction://hlinksldjump"/>
          </p:cNvPr>
          <p:cNvSpPr txBox="1"/>
          <p:nvPr/>
        </p:nvSpPr>
        <p:spPr>
          <a:xfrm>
            <a:off x="6705600" y="6248400"/>
            <a:ext cx="2286000" cy="215444"/>
          </a:xfrm>
          <a:prstGeom prst="rect">
            <a:avLst/>
          </a:prstGeom>
          <a:noFill/>
        </p:spPr>
        <p:txBody>
          <a:bodyPr wrap="square" rtlCol="0">
            <a:spAutoFit/>
          </a:bodyPr>
          <a:lstStyle/>
          <a:p>
            <a:r>
              <a:rPr lang="en-US" sz="800" dirty="0">
                <a:hlinkClick r:id="rId5" action="ppaction://hlinksldjump"/>
              </a:rPr>
              <a:t>Access the text alternative for these images.</a:t>
            </a:r>
            <a:endParaRPr lang="en-US" sz="800" dirty="0"/>
          </a:p>
        </p:txBody>
      </p:sp>
    </p:spTree>
    <p:extLst>
      <p:ext uri="{BB962C8B-B14F-4D97-AF65-F5344CB8AC3E}">
        <p14:creationId xmlns:p14="http://schemas.microsoft.com/office/powerpoint/2010/main" val="421572140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Business and Society Template final sample">
  <a:themeElements>
    <a:clrScheme name="B&amp;S">
      <a:dk1>
        <a:srgbClr val="000000"/>
      </a:dk1>
      <a:lt1>
        <a:srgbClr val="FFFFFF"/>
      </a:lt1>
      <a:dk2>
        <a:srgbClr val="44546A"/>
      </a:dk2>
      <a:lt2>
        <a:srgbClr val="E7E6E6"/>
      </a:lt2>
      <a:accent1>
        <a:srgbClr val="FE4E5A"/>
      </a:accent1>
      <a:accent2>
        <a:srgbClr val="40B4E5"/>
      </a:accent2>
      <a:accent3>
        <a:srgbClr val="125F9A"/>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siness and Society Template final sample" id="{D2099020-F500-374D-A0DF-66B7CD087008}" vid="{347D7548-E6AA-8148-A865-2DA801426D12}"/>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Business and Society Template final sample</Template>
  <TotalTime>5391</TotalTime>
  <Words>2573</Words>
  <Application>Microsoft Office PowerPoint</Application>
  <PresentationFormat>On-screen Show (4:3)</PresentationFormat>
  <Paragraphs>282</Paragraphs>
  <Slides>21</Slides>
  <Notes>19</Notes>
  <HiddenSlides>5</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Calibri</vt:lpstr>
      <vt:lpstr>Calibri Light</vt:lpstr>
      <vt:lpstr>Tahoma</vt:lpstr>
      <vt:lpstr>Times New Roman</vt:lpstr>
      <vt:lpstr>Wingdings</vt:lpstr>
      <vt:lpstr>Business and Society Template final sample</vt:lpstr>
      <vt:lpstr>The Community and the Corporation</vt:lpstr>
      <vt:lpstr>The Business–Community Relationship</vt:lpstr>
      <vt:lpstr>The Firm and Its Communities</vt:lpstr>
      <vt:lpstr>What the Community and Business Want From Each Other</vt:lpstr>
      <vt:lpstr>Community Relations Manager</vt:lpstr>
      <vt:lpstr>Community Relations2</vt:lpstr>
      <vt:lpstr>Corporate Giving1</vt:lpstr>
      <vt:lpstr>Philanthropy in the United States by Source of Contributions, 2017</vt:lpstr>
      <vt:lpstr>Corporate Contributions in the United States,  as a Percentage of Pretax Corporate Profits, 1977-2017</vt:lpstr>
      <vt:lpstr>Corporate Giving3</vt:lpstr>
      <vt:lpstr>Priorities in Corporate Giving </vt:lpstr>
      <vt:lpstr>Corporate Giving in Strategic Context</vt:lpstr>
      <vt:lpstr>Measuring the Return on Social Investment1</vt:lpstr>
      <vt:lpstr>Measuring the Return on Social Investment3</vt:lpstr>
      <vt:lpstr>Building Collaborative Partnerships1 </vt:lpstr>
      <vt:lpstr>End of Main Content</vt:lpstr>
      <vt:lpstr>Accessibility Content:  Text Alternatives for Images</vt:lpstr>
      <vt:lpstr>Philanthropy in the United States by Source of Contributions, 2017 Text Alternative</vt:lpstr>
      <vt:lpstr>Corporate Contributions in the United States, as a Percentage of Pretax Corporate Profits, 1977-2017 Text Alternative</vt:lpstr>
      <vt:lpstr>Priorities in Corporate Giving Text Alternative</vt:lpstr>
      <vt:lpstr>Measuring the Return on Social Investment3 Text Alternative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18 The Community and the Corporation</dc:title>
  <dc:creator>Arnaud, Anke U.</dc:creator>
  <cp:lastModifiedBy>zelimir Todorovic</cp:lastModifiedBy>
  <cp:revision>132</cp:revision>
  <cp:lastPrinted>1601-01-01T00:00:00Z</cp:lastPrinted>
  <dcterms:created xsi:type="dcterms:W3CDTF">2016-01-15T13:39:39Z</dcterms:created>
  <dcterms:modified xsi:type="dcterms:W3CDTF">2020-06-25T17:50:10Z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TC010690261033</vt:lpwstr>
  </property>
</Properties>
</file>